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83" r:id="rId9"/>
    <p:sldId id="269" r:id="rId10"/>
    <p:sldId id="270" r:id="rId11"/>
    <p:sldId id="271" r:id="rId12"/>
    <p:sldId id="284" r:id="rId13"/>
    <p:sldId id="272" r:id="rId14"/>
    <p:sldId id="273" r:id="rId15"/>
    <p:sldId id="301" r:id="rId16"/>
    <p:sldId id="274" r:id="rId17"/>
    <p:sldId id="302" r:id="rId18"/>
    <p:sldId id="275" r:id="rId19"/>
    <p:sldId id="317" r:id="rId20"/>
    <p:sldId id="276" r:id="rId21"/>
    <p:sldId id="279" r:id="rId22"/>
    <p:sldId id="319" r:id="rId23"/>
    <p:sldId id="318" r:id="rId24"/>
    <p:sldId id="320" r:id="rId25"/>
    <p:sldId id="277" r:id="rId26"/>
    <p:sldId id="321" r:id="rId27"/>
    <p:sldId id="322" r:id="rId28"/>
    <p:sldId id="323" r:id="rId29"/>
    <p:sldId id="303" r:id="rId30"/>
    <p:sldId id="285" r:id="rId31"/>
    <p:sldId id="282" r:id="rId32"/>
    <p:sldId id="288" r:id="rId33"/>
    <p:sldId id="278" r:id="rId34"/>
    <p:sldId id="29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6D6E9E"/>
    <a:srgbClr val="BBDBDD"/>
    <a:srgbClr val="FFD5D9"/>
    <a:srgbClr val="FFFFFF"/>
    <a:srgbClr val="ADD6CD"/>
    <a:srgbClr val="AEC4E1"/>
    <a:srgbClr val="F4CF69"/>
    <a:srgbClr val="E9ABC9"/>
    <a:srgbClr val="7077AC"/>
    <a:srgbClr val="417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1" autoAdjust="0"/>
    <p:restoredTop sz="94608"/>
  </p:normalViewPr>
  <p:slideViewPr>
    <p:cSldViewPr snapToGrid="0">
      <p:cViewPr>
        <p:scale>
          <a:sx n="66" d="100"/>
          <a:sy n="66" d="100"/>
        </p:scale>
        <p:origin x="-2292" y="-1008"/>
      </p:cViewPr>
      <p:guideLst>
        <p:guide orient="horz" pos="2220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CB6B9-AD44-4FCF-8634-7E58B0C39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C1889-747B-487E-8AE4-8D8FC46B1C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125419" y="6873698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10CBB-792D-414F-BA23-F8909910A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D04D2-7253-4F65-9BB4-CA2E711256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0"/>
            <a:ext cx="12192001" cy="6867002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395424" y="1342209"/>
            <a:ext cx="7401152" cy="417358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94868" y="1793701"/>
            <a:ext cx="602264" cy="481811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3221589" y="2406093"/>
            <a:ext cx="577215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6D6E9E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游戏概念设计</a:t>
            </a:r>
            <a:endParaRPr lang="zh-CN" altLang="en-US" dirty="0">
              <a:solidFill>
                <a:srgbClr val="6D6E9E"/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418569" y="3731738"/>
            <a:ext cx="5353050" cy="531685"/>
          </a:xfrm>
          <a:prstGeom prst="roundRect">
            <a:avLst>
              <a:gd name="adj" fmla="val 24916"/>
            </a:avLst>
          </a:prstGeom>
          <a:gradFill>
            <a:gsLst>
              <a:gs pos="0">
                <a:srgbClr val="4173B7"/>
              </a:gs>
              <a:gs pos="69000">
                <a:srgbClr val="92BEC8"/>
              </a:gs>
              <a:gs pos="34000">
                <a:srgbClr val="77A5C2"/>
              </a:gs>
              <a:gs pos="100000">
                <a:srgbClr val="ADD6CD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88208" y="4655611"/>
            <a:ext cx="5048815" cy="45719"/>
            <a:chOff x="3588208" y="4655611"/>
            <a:chExt cx="5048815" cy="45719"/>
          </a:xfrm>
        </p:grpSpPr>
        <p:sp>
          <p:nvSpPr>
            <p:cNvPr id="4" name="矩形: 圆角 3"/>
            <p:cNvSpPr/>
            <p:nvPr/>
          </p:nvSpPr>
          <p:spPr>
            <a:xfrm>
              <a:off x="3588208" y="4655611"/>
              <a:ext cx="93423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173B7"/>
                </a:gs>
                <a:gs pos="69000">
                  <a:srgbClr val="92BEC8"/>
                </a:gs>
                <a:gs pos="34000">
                  <a:srgbClr val="77A5C2"/>
                </a:gs>
                <a:gs pos="100000">
                  <a:srgbClr val="ADD6C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7750740" y="4655611"/>
              <a:ext cx="88628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4173B7"/>
                </a:gs>
                <a:gs pos="33000">
                  <a:srgbClr val="92BEC8"/>
                </a:gs>
                <a:gs pos="67000">
                  <a:srgbClr val="77A5C2"/>
                </a:gs>
                <a:gs pos="0">
                  <a:srgbClr val="ADD6C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55245" y="1983298"/>
            <a:ext cx="5681508" cy="44285"/>
            <a:chOff x="4079080" y="4494378"/>
            <a:chExt cx="4855107" cy="45719"/>
          </a:xfrm>
        </p:grpSpPr>
        <p:sp>
          <p:nvSpPr>
            <p:cNvPr id="12" name="矩形: 圆角 11"/>
            <p:cNvSpPr/>
            <p:nvPr/>
          </p:nvSpPr>
          <p:spPr>
            <a:xfrm>
              <a:off x="6917268" y="4494378"/>
              <a:ext cx="2016919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173B7"/>
                </a:gs>
                <a:gs pos="69000">
                  <a:srgbClr val="92BEC8"/>
                </a:gs>
                <a:gs pos="34000">
                  <a:srgbClr val="77A5C2"/>
                </a:gs>
                <a:gs pos="100000">
                  <a:srgbClr val="ADD6C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4079080" y="4494378"/>
              <a:ext cx="2016919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4173B7"/>
                </a:gs>
                <a:gs pos="33000">
                  <a:srgbClr val="92BEC8"/>
                </a:gs>
                <a:gs pos="67000">
                  <a:srgbClr val="77A5C2"/>
                </a:gs>
                <a:gs pos="0">
                  <a:srgbClr val="ADD6C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4537576" y="4543351"/>
            <a:ext cx="3372709" cy="328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solidFill>
                  <a:srgbClr val="6D6E9E"/>
                </a:solidFill>
                <a:latin typeface="+mn-lt"/>
                <a:ea typeface="+mn-ea"/>
                <a:cs typeface="+mn-ea"/>
                <a:sym typeface="+mn-lt"/>
              </a:rPr>
              <a:t>吴千恩</a:t>
            </a:r>
            <a:r>
              <a:rPr lang="en-US" altLang="zh-CN" sz="1600" dirty="0">
                <a:solidFill>
                  <a:srgbClr val="6D6E9E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6D6E9E"/>
                </a:solidFill>
                <a:latin typeface="+mn-lt"/>
                <a:ea typeface="+mn-ea"/>
                <a:cs typeface="+mn-ea"/>
                <a:sym typeface="+mn-lt"/>
              </a:rPr>
              <a:t>梁嘉潞</a:t>
            </a:r>
            <a:r>
              <a:rPr lang="en-US" altLang="zh-CN" sz="1600" dirty="0">
                <a:solidFill>
                  <a:srgbClr val="6D6E9E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6D6E9E"/>
                </a:solidFill>
                <a:latin typeface="+mn-lt"/>
                <a:ea typeface="+mn-ea"/>
                <a:cs typeface="+mn-ea"/>
                <a:sym typeface="+mn-lt"/>
              </a:rPr>
              <a:t>黄静怡</a:t>
            </a:r>
            <a:endParaRPr lang="zh-CN" altLang="en-US" sz="1600" dirty="0">
              <a:solidFill>
                <a:srgbClr val="6D6E9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81095" y="3741420"/>
            <a:ext cx="4956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《澳门之行》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094777" y="2556126"/>
            <a:ext cx="1970088" cy="1970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304294" y="2556126"/>
            <a:ext cx="1970088" cy="1970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本框 11"/>
          <p:cNvSpPr txBox="1">
            <a:spLocks noChangeArrowheads="1"/>
          </p:cNvSpPr>
          <p:nvPr/>
        </p:nvSpPr>
        <p:spPr bwMode="auto">
          <a:xfrm>
            <a:off x="4738186" y="1932681"/>
            <a:ext cx="2668347" cy="259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3" tIns="45683" rIns="91363" bIns="45683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Tx/>
              <a:buFontTx/>
              <a:buNone/>
              <a:defRPr/>
            </a:pPr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目标游戏属于</a:t>
            </a:r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Tx/>
              <a:buFontTx/>
              <a:buNone/>
              <a:defRPr/>
            </a:pPr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Tx/>
              <a:buFontTx/>
              <a:buNone/>
              <a:defRPr/>
            </a:pPr>
            <a:r>
              <a:rPr lang="zh-CN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单机文字冒险</a:t>
            </a:r>
            <a:endParaRPr lang="zh-CN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Tx/>
              <a:buFontTx/>
              <a:buNone/>
              <a:defRPr/>
            </a:pPr>
            <a:r>
              <a:rPr lang="en-US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endParaRPr lang="en-US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Tx/>
              <a:buFontTx/>
              <a:buNone/>
              <a:defRPr/>
            </a:pPr>
            <a:r>
              <a:rPr lang="zh-CN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</a:t>
            </a:r>
            <a:endParaRPr lang="zh-CN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Tx/>
              <a:buFontTx/>
              <a:buNone/>
              <a:defRPr/>
            </a:pPr>
            <a:r>
              <a:rPr lang="en-US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endParaRPr lang="en-US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Tx/>
              <a:buFontTx/>
              <a:buNone/>
              <a:defRPr/>
            </a:pPr>
            <a:r>
              <a:rPr lang="zh-CN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经营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6D6E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03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游戏类型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933166" y="1972350"/>
            <a:ext cx="6764077" cy="3234593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6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目标游戏</a:t>
            </a:r>
            <a:r>
              <a:rPr lang="zh-CN" sz="26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与这类游戏最大的不同点</a:t>
            </a:r>
            <a:r>
              <a:rPr lang="zh-CN" altLang="en-US" sz="26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sz="26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便是它参考了</a:t>
            </a:r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真实的千禧</a:t>
            </a:r>
            <a:r>
              <a:rPr lang="zh-CN" altLang="en-US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</a:t>
            </a:r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澳门背景</a:t>
            </a:r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6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26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在剧情上都会加入大量的澳门人文元素，玩家可以透过游戏剧情更加深入地了解澳门。</a:t>
            </a:r>
            <a:endParaRPr lang="zh-CN" altLang="en-US" sz="28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0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03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游戏类型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pic>
        <p:nvPicPr>
          <p:cNvPr id="9" name="图片 8" descr="upload_post_object_v2_3202129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530" y="815975"/>
            <a:ext cx="3674745" cy="541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-1"/>
            <a:ext cx="12192001" cy="687338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4985543" y="2471846"/>
            <a:ext cx="2338969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0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en-US" altLang="zh-CN" sz="130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216525" y="3797935"/>
            <a:ext cx="5842635" cy="1118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b="1" dirty="0">
                <a:ln w="28575" cap="sq" cmpd="sng">
                  <a:solidFill>
                    <a:srgbClr val="BBDBDD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玩家与动机</a:t>
            </a:r>
            <a:endParaRPr lang="zh-CN" altLang="en-US" sz="8000" b="1" dirty="0">
              <a:ln w="28575" cap="sq" cmpd="sng">
                <a:solidFill>
                  <a:srgbClr val="BBDBDD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58" y="1239533"/>
            <a:ext cx="3135801" cy="4385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064" y="0"/>
            <a:ext cx="1218787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24"/>
          <p:cNvSpPr txBox="1">
            <a:spLocks noChangeArrowheads="1"/>
          </p:cNvSpPr>
          <p:nvPr/>
        </p:nvSpPr>
        <p:spPr bwMode="auto">
          <a:xfrm>
            <a:off x="5611009" y="1795523"/>
            <a:ext cx="5760636" cy="390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sz="20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本游戏针对的游戏玩家类型：</a:t>
            </a:r>
            <a:endParaRPr lang="zh-CN" sz="20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成就者</a:t>
            </a:r>
            <a:r>
              <a:rPr lang="en-US" alt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探索者</a:t>
            </a:r>
            <a:endParaRPr lang="zh-CN" altLang="en-US" sz="24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22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2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游戏设计中有</a:t>
            </a:r>
            <a:r>
              <a:rPr lang="zh-CN" sz="22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探索模式</a:t>
            </a:r>
            <a:r>
              <a:rPr lang="zh-CN" sz="22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，玩家将能够在澳门地图中游览景点和触发剧情。</a:t>
            </a:r>
            <a:endParaRPr lang="zh-CN" sz="22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·此</a:t>
            </a:r>
            <a:r>
              <a:rPr lang="zh-CN" sz="22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外游戏也设置了一些</a:t>
            </a:r>
            <a:r>
              <a:rPr lang="zh-CN" sz="22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隐藏元素</a:t>
            </a:r>
            <a:r>
              <a:rPr lang="zh-CN" sz="22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，例如隐藏的剧情和奖励</a:t>
            </a:r>
            <a:endParaRPr lang="zh-CN" sz="22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这些设置都能够满足这两种玩家的诉求。</a:t>
            </a:r>
            <a:endParaRPr lang="zh-CN" altLang="en-US" sz="2000" b="1" dirty="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rcRect b="27873"/>
          <a:stretch>
            <a:fillRect/>
          </a:stretch>
        </p:blipFill>
        <p:spPr>
          <a:xfrm>
            <a:off x="960106" y="1895274"/>
            <a:ext cx="4264367" cy="4089802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04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玩家与动机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pic>
        <p:nvPicPr>
          <p:cNvPr id="9" name="图片 8" descr="upload_post_object_v2_182348006"/>
          <p:cNvPicPr>
            <a:picLocks noChangeAspect="1"/>
          </p:cNvPicPr>
          <p:nvPr/>
        </p:nvPicPr>
        <p:blipFill>
          <a:blip r:embed="rId3"/>
          <a:srcRect l="4655" t="-2329" r="7816" b="-1986"/>
          <a:stretch>
            <a:fillRect/>
          </a:stretch>
        </p:blipFill>
        <p:spPr>
          <a:xfrm>
            <a:off x="1184546" y="2044901"/>
            <a:ext cx="3798030" cy="379803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177085" y="5261880"/>
            <a:ext cx="810479" cy="39900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圆角矩形 17"/>
          <p:cNvSpPr/>
          <p:nvPr userDrawn="1"/>
        </p:nvSpPr>
        <p:spPr>
          <a:xfrm>
            <a:off x="1783054" y="4438932"/>
            <a:ext cx="1234422" cy="735666"/>
          </a:xfrm>
          <a:prstGeom prst="roundRect">
            <a:avLst/>
          </a:prstGeom>
          <a:noFill/>
          <a:ln w="101600" cap="flat" cmpd="sng" algn="ctr">
            <a:solidFill>
              <a:srgbClr val="FFD9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 userDrawn="1"/>
        </p:nvSpPr>
        <p:spPr>
          <a:xfrm>
            <a:off x="3119538" y="4441243"/>
            <a:ext cx="1234422" cy="735666"/>
          </a:xfrm>
          <a:prstGeom prst="roundRect">
            <a:avLst/>
          </a:prstGeom>
          <a:noFill/>
          <a:ln w="101600" cap="flat" cmpd="sng" algn="ctr">
            <a:solidFill>
              <a:srgbClr val="FFD9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-1"/>
            <a:ext cx="12192001" cy="687338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58" y="1269393"/>
            <a:ext cx="3135801" cy="433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标题 1"/>
          <p:cNvSpPr txBox="1"/>
          <p:nvPr/>
        </p:nvSpPr>
        <p:spPr>
          <a:xfrm>
            <a:off x="4985543" y="2471846"/>
            <a:ext cx="2338969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3000">
                <a:blipFill>
                  <a:blip r:embed="rId3"/>
                  <a:stretch>
                    <a:fillRect/>
                  </a:stretch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熊孩子体" panose="02000500000000000000" pitchFamily="2" charset="-128"/>
                <a:ea typeface="熊孩子体" panose="02000500000000000000" pitchFamily="2" charset="-128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05</a:t>
            </a:r>
            <a:endParaRPr lang="en-US" altLang="zh-CN" dirty="0">
              <a:solidFill>
                <a:schemeClr val="tx2">
                  <a:lumMod val="7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216525" y="3797935"/>
            <a:ext cx="5777230" cy="1118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8000">
                <a:blipFill>
                  <a:blip r:embed="rId3"/>
                  <a:stretch>
                    <a:fillRect/>
                  </a:stretch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熊孩子体" panose="02000500000000000000" pitchFamily="2" charset="-128"/>
                <a:ea typeface="熊孩子体" panose="02000500000000000000" pitchFamily="2" charset="-128"/>
                <a:cs typeface="+mj-cs"/>
              </a:defRPr>
            </a:lvl1pPr>
          </a:lstStyle>
          <a:p>
            <a:r>
              <a:rPr lang="zh-CN" altLang="en-US" b="1" dirty="0">
                <a:ln w="28575">
                  <a:solidFill>
                    <a:srgbClr val="FFD5D9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挑战与规则</a:t>
            </a:r>
            <a:endParaRPr lang="zh-CN" altLang="en-US" b="1" dirty="0">
              <a:ln w="28575">
                <a:solidFill>
                  <a:srgbClr val="FFD5D9"/>
                </a:solidFill>
              </a:ln>
              <a:solidFill>
                <a:schemeClr val="tx2">
                  <a:lumMod val="7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715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05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挑战与规则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835417" y="1446394"/>
            <a:ext cx="6945183" cy="42269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玩家的主要挑战与克服方法</a:t>
            </a:r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sz="22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·游戏的主要挑战为</a:t>
            </a:r>
            <a:r>
              <a:rPr lang="zh-CN" altLang="en-US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不让主角的存款清零</a:t>
            </a:r>
            <a:endParaRPr lang="zh-CN" sz="22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初始存款为</a:t>
            </a:r>
            <a:r>
              <a:rPr lang="en-US" sz="22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存款的多少被主角的收入与支出影响</a:t>
            </a:r>
            <a:endParaRPr lang="zh-CN" altLang="en-US" sz="22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sz="22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当存款数量</a:t>
            </a:r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不足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时便</a:t>
            </a:r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将会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进入坏结局。</a:t>
            </a:r>
            <a:endParaRPr lang="zh-CN" sz="24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·以房租为例：游戏中每周日房东将会收取主角房租，如果没在周日没有足够的钱付房租，将会导致游戏直接结束。</a:t>
            </a:r>
            <a:endParaRPr lang="zh-CN" sz="24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" name="图片 14" descr="upload_post_object_v2_8114017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964" y="898071"/>
            <a:ext cx="3401786" cy="5021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0" y="5715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05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挑战与规则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835417" y="1446394"/>
            <a:ext cx="5748167" cy="42269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玩家的主要挑战与克服方法</a:t>
            </a:r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2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24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</a:t>
            </a:r>
            <a:r>
              <a:rPr lang="zh-CN" sz="2400" b="1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克服方法</a:t>
            </a:r>
            <a:r>
              <a:rPr lang="zh-CN" sz="24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为让主角进行</a:t>
            </a:r>
            <a:r>
              <a:rPr lang="zh-CN" altLang="en-US" sz="24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不同的</a:t>
            </a:r>
            <a:r>
              <a:rPr lang="zh-CN" sz="24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“打工”行为获取金钱</a:t>
            </a:r>
            <a:r>
              <a:rPr lang="zh-CN" altLang="en-US" sz="24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，一些支线任务也能赚取额外的金钱。</a:t>
            </a:r>
            <a:endParaRPr lang="zh-CN" altLang="en-US" sz="24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sz="24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·除了房租以外，本游戏还有“商店系统”</a:t>
            </a:r>
            <a:endParaRPr lang="zh-CN" altLang="en-US" sz="24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供玩家进行消费</a:t>
            </a:r>
            <a:endParaRPr lang="zh-CN" altLang="en-US" sz="24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4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“商店系统”内会售卖特殊道具</a:t>
            </a:r>
            <a:endParaRPr lang="zh-CN" altLang="en-US" sz="24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一些道具可以解锁隐藏剧情，</a:t>
            </a:r>
            <a:endParaRPr lang="zh-CN" altLang="en-US" sz="22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一些道具能够作为礼物送给</a:t>
            </a:r>
            <a:r>
              <a:rPr lang="en-US" altLang="zh-CN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npc</a:t>
            </a:r>
            <a:endParaRPr lang="en-US" altLang="zh-CN" sz="22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2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一些道具只是单纯的收集要素（纪念品等）</a:t>
            </a:r>
            <a:endParaRPr lang="zh-CN" sz="22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upload_post_object_v2_087162813"/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7211786" y="748393"/>
            <a:ext cx="3619500" cy="533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069839" y="2032432"/>
            <a:ext cx="2867849" cy="34912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05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挑战与规则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074846" y="1371580"/>
            <a:ext cx="6271862" cy="460102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主要规则</a:t>
            </a:r>
            <a:r>
              <a:rPr lang="zh-CN" altLang="en-US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sz="24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本游戏完成版将一共会有</a:t>
            </a:r>
            <a:r>
              <a:rPr 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个回合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（试玩版预定完成前</a:t>
            </a:r>
            <a:r>
              <a:rPr lang="en-US" altLang="zh-CN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回合的内容）</a:t>
            </a:r>
            <a:endParaRPr lang="zh-CN" altLang="en-US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游戏内的一天时间为一回合，玩家需要为主角安排每日行程完成回合。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zh-CN" altLang="en-US" sz="24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每回合将会分为两个部分：</a:t>
            </a:r>
            <a:endParaRPr lang="zh-CN" altLang="en-US" sz="24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·打工时间</a:t>
            </a:r>
            <a:endParaRPr lang="zh-CN" altLang="en-US" sz="2400" b="1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·放工时间</a:t>
            </a:r>
            <a:endParaRPr lang="zh-CN" altLang="en-US" sz="2400" b="1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1934"/>
            <a:ext cx="12192001" cy="685606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Shape 2600"/>
          <p:cNvSpPr/>
          <p:nvPr/>
        </p:nvSpPr>
        <p:spPr>
          <a:xfrm>
            <a:off x="10732425" y="2184485"/>
            <a:ext cx="436043" cy="436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3" name="Shape 2600"/>
          <p:cNvSpPr/>
          <p:nvPr/>
        </p:nvSpPr>
        <p:spPr>
          <a:xfrm>
            <a:off x="3530449" y="2184485"/>
            <a:ext cx="436043" cy="436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4" name="Shape 2600"/>
          <p:cNvSpPr/>
          <p:nvPr/>
        </p:nvSpPr>
        <p:spPr>
          <a:xfrm>
            <a:off x="7164016" y="2184485"/>
            <a:ext cx="436043" cy="436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05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挑战与规则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860355" y="3541170"/>
            <a:ext cx="10473884" cy="2319217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·回合上半部分：“</a:t>
            </a:r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打工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时间”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为了获得足够的生存资金，主角需要寻找不同的打工获得工资。初始工作有</a:t>
            </a:r>
            <a:r>
              <a:rPr lang="en-US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种：</a:t>
            </a:r>
            <a:r>
              <a:rPr lang="zh-CN" sz="20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咖啡厅、餐厅、酒吧</a:t>
            </a:r>
            <a:r>
              <a:rPr lang="zh-CN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，这</a:t>
            </a:r>
            <a:r>
              <a:rPr lang="en-US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种打工分别对应一天中的不同时段：咖啡厅（上午）、餐厅（下午）和酒吧（夜晚）。</a:t>
            </a:r>
            <a:endParaRPr lang="zh-CN" sz="20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在后续剧情中也会陆续解锁其他职业，如超市员工（上午）、博物馆工作人员（下午）、酒店保安（夜晚）等。</a:t>
            </a:r>
            <a:endParaRPr lang="zh-CN" altLang="en-US" sz="20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98A6A171B109BE90AF41BBCB253DFAA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1529080"/>
            <a:ext cx="3106420" cy="1747520"/>
          </a:xfrm>
          <a:prstGeom prst="rect">
            <a:avLst/>
          </a:prstGeom>
        </p:spPr>
      </p:pic>
      <p:pic>
        <p:nvPicPr>
          <p:cNvPr id="12" name="图片 11" descr="A47E53106E7C682993C61EEBAB12E5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80" y="1370965"/>
            <a:ext cx="3423920" cy="1926590"/>
          </a:xfrm>
          <a:prstGeom prst="rect">
            <a:avLst/>
          </a:prstGeom>
        </p:spPr>
      </p:pic>
      <p:pic>
        <p:nvPicPr>
          <p:cNvPr id="14" name="图片 13" descr="3D69E4CE123F282D981342CE9ED4B5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235" y="1370965"/>
            <a:ext cx="3192145" cy="1795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Shape 2600"/>
          <p:cNvSpPr/>
          <p:nvPr/>
        </p:nvSpPr>
        <p:spPr>
          <a:xfrm>
            <a:off x="10732425" y="2184485"/>
            <a:ext cx="436043" cy="436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3" name="Shape 2600"/>
          <p:cNvSpPr/>
          <p:nvPr/>
        </p:nvSpPr>
        <p:spPr>
          <a:xfrm>
            <a:off x="3530449" y="2184485"/>
            <a:ext cx="436043" cy="436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4" name="Shape 2600"/>
          <p:cNvSpPr/>
          <p:nvPr/>
        </p:nvSpPr>
        <p:spPr>
          <a:xfrm>
            <a:off x="7164016" y="2184485"/>
            <a:ext cx="436043" cy="436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05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挑战与规则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860355" y="3541170"/>
            <a:ext cx="10473884" cy="2319217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·回合</a:t>
            </a:r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半部分：“</a:t>
            </a:r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放工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时间”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在玩家安排好工作后，除了打工的时间段的其他时间都是自由地图探索模式</a:t>
            </a:r>
            <a:r>
              <a:rPr lang="zh-CN" altLang="en-US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20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同一地点不同的时间会有不同的剧情</a:t>
            </a:r>
            <a:r>
              <a:rPr lang="zh-CN" altLang="en-US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20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0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玩家可以跟随主线剧情的指引点击特定的地点进行探索，亦可以随意探索澳门的不同角落发现其他支线任务，或者是解锁特殊成就。</a:t>
            </a:r>
            <a:endParaRPr lang="zh-CN" altLang="en-US" sz="20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C879F1638FAE582DDFC48164DA7907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20190"/>
            <a:ext cx="3128010" cy="1760220"/>
          </a:xfrm>
          <a:prstGeom prst="rect">
            <a:avLst/>
          </a:prstGeom>
        </p:spPr>
      </p:pic>
      <p:pic>
        <p:nvPicPr>
          <p:cNvPr id="12" name="图片 11" descr="353DC05201D7556863F67EAB3E6968A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5" y="1370965"/>
            <a:ext cx="3453765" cy="1943100"/>
          </a:xfrm>
          <a:prstGeom prst="rect">
            <a:avLst/>
          </a:prstGeom>
        </p:spPr>
      </p:pic>
      <p:pic>
        <p:nvPicPr>
          <p:cNvPr id="14" name="图片 13" descr="4A8C46C3FC96C1311E8090BB1464DF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0" y="1334770"/>
            <a:ext cx="3457575" cy="194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-30792"/>
            <a:ext cx="12192000" cy="6907895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341924" y="360771"/>
            <a:ext cx="11509262" cy="6135914"/>
          </a:xfrm>
          <a:prstGeom prst="roundRect">
            <a:avLst>
              <a:gd name="adj" fmla="val 38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09600" y="591455"/>
            <a:ext cx="11016344" cy="5649687"/>
          </a:xfrm>
          <a:prstGeom prst="roundRect">
            <a:avLst>
              <a:gd name="adj" fmla="val 3800"/>
            </a:avLst>
          </a:prstGeom>
          <a:noFill/>
          <a:ln w="28575">
            <a:gradFill>
              <a:gsLst>
                <a:gs pos="0">
                  <a:srgbClr val="4173B7"/>
                </a:gs>
                <a:gs pos="100000">
                  <a:srgbClr val="ADD6CD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685035" y="2611399"/>
            <a:ext cx="96904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800" b="1" dirty="0">
                <a:solidFill>
                  <a:srgbClr val="6D6E9E"/>
                </a:solidFill>
                <a:latin typeface="+mn-lt"/>
                <a:ea typeface="+mn-ea"/>
                <a:cs typeface="+mn-ea"/>
                <a:sym typeface="+mn-lt"/>
              </a:rPr>
              <a:t>目</a:t>
            </a:r>
            <a:endParaRPr lang="en-US" altLang="zh-CN" sz="8800" b="1" dirty="0">
              <a:solidFill>
                <a:srgbClr val="6D6E9E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8800" b="1" dirty="0">
                <a:solidFill>
                  <a:srgbClr val="6D6E9E"/>
                </a:solidFill>
                <a:latin typeface="+mn-lt"/>
                <a:ea typeface="+mn-ea"/>
                <a:cs typeface="+mn-ea"/>
                <a:sym typeface="+mn-lt"/>
              </a:rPr>
              <a:t>录</a:t>
            </a:r>
            <a:endParaRPr lang="zh-CN" altLang="en-US" sz="8800" b="1" dirty="0">
              <a:solidFill>
                <a:srgbClr val="6D6E9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763272">
            <a:off x="809886" y="3324418"/>
            <a:ext cx="973201" cy="1617842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282579">
            <a:off x="1570121" y="3773128"/>
            <a:ext cx="1010633" cy="1742612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18164689">
            <a:off x="745302" y="4243023"/>
            <a:ext cx="1147879" cy="1846588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rot="332717">
            <a:off x="2061345" y="3916610"/>
            <a:ext cx="969043" cy="1555459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rot="1485084">
            <a:off x="1595026" y="4379840"/>
            <a:ext cx="1293443" cy="16012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164840" y="1144905"/>
            <a:ext cx="2894330" cy="1156970"/>
            <a:chOff x="3729512" y="1799864"/>
            <a:chExt cx="3087644" cy="1328518"/>
          </a:xfrm>
        </p:grpSpPr>
        <p:sp>
          <p:nvSpPr>
            <p:cNvPr id="25" name="标题 1"/>
            <p:cNvSpPr txBox="1"/>
            <p:nvPr/>
          </p:nvSpPr>
          <p:spPr>
            <a:xfrm>
              <a:off x="3756817" y="1799864"/>
              <a:ext cx="688340" cy="5524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01</a:t>
              </a:r>
              <a:endParaRPr lang="zh-CN" altLang="en-US" sz="3200" i="1" dirty="0">
                <a:solidFill>
                  <a:srgbClr val="6D6E9E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3729512" y="2009742"/>
              <a:ext cx="3087644" cy="11186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000" i="1" dirty="0">
                  <a:solidFill>
                    <a:srgbClr val="6D6E9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核心概念</a:t>
              </a:r>
              <a:endParaRPr lang="zh-CN" altLang="en-US" sz="4000" i="1" dirty="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50310" y="2611120"/>
            <a:ext cx="3113405" cy="1156970"/>
            <a:chOff x="3729512" y="1799864"/>
            <a:chExt cx="3321351" cy="1328518"/>
          </a:xfrm>
        </p:grpSpPr>
        <p:sp>
          <p:nvSpPr>
            <p:cNvPr id="9" name="标题 1"/>
            <p:cNvSpPr txBox="1"/>
            <p:nvPr/>
          </p:nvSpPr>
          <p:spPr>
            <a:xfrm>
              <a:off x="3756817" y="1799864"/>
              <a:ext cx="688340" cy="5524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02</a:t>
              </a:r>
              <a:endParaRPr lang="zh-CN" altLang="en-US" sz="3200" i="1" dirty="0">
                <a:solidFill>
                  <a:srgbClr val="6D6E9E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3729512" y="2009860"/>
              <a:ext cx="3321351" cy="111852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000" i="1" dirty="0">
                  <a:solidFill>
                    <a:srgbClr val="6D6E9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故事梗概</a:t>
              </a:r>
              <a:endParaRPr lang="zh-CN" altLang="en-US" sz="4000" i="1" dirty="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20870" y="4065905"/>
            <a:ext cx="2894330" cy="1156970"/>
            <a:chOff x="3729512" y="1799864"/>
            <a:chExt cx="3087644" cy="1328518"/>
          </a:xfrm>
        </p:grpSpPr>
        <p:sp>
          <p:nvSpPr>
            <p:cNvPr id="13" name="标题 1"/>
            <p:cNvSpPr txBox="1"/>
            <p:nvPr/>
          </p:nvSpPr>
          <p:spPr>
            <a:xfrm>
              <a:off x="3756817" y="1799864"/>
              <a:ext cx="688340" cy="5524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</a:t>
              </a:r>
              <a:r>
                <a:rPr lang="en-US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3</a:t>
              </a:r>
              <a:endParaRPr lang="en-US" sz="3200" i="1" dirty="0">
                <a:solidFill>
                  <a:srgbClr val="6D6E9E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3729512" y="2009742"/>
              <a:ext cx="3087644" cy="11186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000" i="1" dirty="0">
                  <a:solidFill>
                    <a:srgbClr val="6D6E9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游戏类型</a:t>
              </a:r>
              <a:endParaRPr lang="zh-CN" altLang="en-US" sz="4000" i="1" dirty="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61785" y="1454150"/>
            <a:ext cx="3201035" cy="1156970"/>
            <a:chOff x="3756608" y="1799864"/>
            <a:chExt cx="3414834" cy="1328518"/>
          </a:xfrm>
        </p:grpSpPr>
        <p:sp>
          <p:nvSpPr>
            <p:cNvPr id="22" name="标题 1"/>
            <p:cNvSpPr txBox="1"/>
            <p:nvPr/>
          </p:nvSpPr>
          <p:spPr>
            <a:xfrm>
              <a:off x="3756817" y="1799864"/>
              <a:ext cx="688340" cy="5524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</a:t>
              </a:r>
              <a:r>
                <a:rPr lang="en-US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4</a:t>
              </a:r>
              <a:endParaRPr lang="en-US" sz="3200" i="1" dirty="0">
                <a:solidFill>
                  <a:srgbClr val="6D6E9E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3756608" y="2009860"/>
              <a:ext cx="3414834" cy="111852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000" i="1" dirty="0">
                  <a:solidFill>
                    <a:srgbClr val="6D6E9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玩家与动机</a:t>
              </a:r>
              <a:endParaRPr lang="zh-CN" altLang="en-US" sz="4000" i="1" dirty="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587615" y="2780030"/>
            <a:ext cx="3296920" cy="1156970"/>
            <a:chOff x="3729512" y="1799864"/>
            <a:chExt cx="3517123" cy="1328518"/>
          </a:xfrm>
        </p:grpSpPr>
        <p:sp>
          <p:nvSpPr>
            <p:cNvPr id="29" name="标题 1"/>
            <p:cNvSpPr txBox="1"/>
            <p:nvPr/>
          </p:nvSpPr>
          <p:spPr>
            <a:xfrm>
              <a:off x="3756817" y="1799864"/>
              <a:ext cx="688340" cy="5524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</a:t>
              </a:r>
              <a:r>
                <a:rPr lang="en-US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5</a:t>
              </a:r>
              <a:endParaRPr lang="en-US" sz="3200" i="1" dirty="0">
                <a:solidFill>
                  <a:srgbClr val="6D6E9E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3729512" y="2009860"/>
              <a:ext cx="3517123" cy="111852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000" i="1" dirty="0">
                  <a:solidFill>
                    <a:srgbClr val="6D6E9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挑战与规则</a:t>
              </a:r>
              <a:endParaRPr lang="zh-CN" altLang="en-US" sz="4000" i="1" dirty="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58175" y="4207510"/>
            <a:ext cx="3025140" cy="1200150"/>
            <a:chOff x="3457192" y="1799864"/>
            <a:chExt cx="3227191" cy="1378101"/>
          </a:xfrm>
        </p:grpSpPr>
        <p:sp>
          <p:nvSpPr>
            <p:cNvPr id="36" name="标题 1"/>
            <p:cNvSpPr txBox="1"/>
            <p:nvPr/>
          </p:nvSpPr>
          <p:spPr>
            <a:xfrm>
              <a:off x="3756817" y="1799864"/>
              <a:ext cx="688340" cy="5524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</a:t>
              </a:r>
              <a:r>
                <a:rPr lang="en-US" sz="3200" i="1" dirty="0">
                  <a:solidFill>
                    <a:srgbClr val="6D6E9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6</a:t>
              </a:r>
              <a:endParaRPr lang="en-US" sz="3200" i="1" dirty="0">
                <a:solidFill>
                  <a:srgbClr val="6D6E9E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标题 1"/>
            <p:cNvSpPr txBox="1"/>
            <p:nvPr/>
          </p:nvSpPr>
          <p:spPr>
            <a:xfrm>
              <a:off x="3457192" y="2059443"/>
              <a:ext cx="3227191" cy="111852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000" i="1" dirty="0">
                  <a:solidFill>
                    <a:srgbClr val="6D6E9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项目分析</a:t>
              </a:r>
              <a:endParaRPr lang="zh-CN" altLang="en-US" sz="4000" i="1" dirty="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2" name="文本框 48"/>
          <p:cNvSpPr txBox="1">
            <a:spLocks noChangeArrowheads="1"/>
          </p:cNvSpPr>
          <p:nvPr/>
        </p:nvSpPr>
        <p:spPr bwMode="auto">
          <a:xfrm>
            <a:off x="1005673" y="1671140"/>
            <a:ext cx="41021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6D6E9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时间分配的策略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6D6E9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1011381" y="2197802"/>
            <a:ext cx="899886" cy="115851"/>
          </a:xfrm>
          <a:prstGeom prst="rect">
            <a:avLst/>
          </a:prstGeom>
          <a:solidFill>
            <a:srgbClr val="AEC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1911267" y="2197852"/>
            <a:ext cx="899886" cy="115851"/>
          </a:xfrm>
          <a:prstGeom prst="rect">
            <a:avLst/>
          </a:prstGeom>
          <a:solidFill>
            <a:srgbClr val="BBD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2811153" y="2197851"/>
            <a:ext cx="899886" cy="115851"/>
          </a:xfrm>
          <a:prstGeom prst="rect">
            <a:avLst/>
          </a:prstGeom>
          <a:solidFill>
            <a:srgbClr val="F4C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3711039" y="2197850"/>
            <a:ext cx="899886" cy="115851"/>
          </a:xfrm>
          <a:prstGeom prst="rect">
            <a:avLst/>
          </a:prstGeom>
          <a:solidFill>
            <a:srgbClr val="FF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05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挑战与规则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pic>
        <p:nvPicPr>
          <p:cNvPr id="11" name="图片 10" descr="upload_post_object_v2_522669847"/>
          <p:cNvPicPr>
            <a:picLocks noChangeAspect="1"/>
          </p:cNvPicPr>
          <p:nvPr/>
        </p:nvPicPr>
        <p:blipFill>
          <a:blip r:embed="rId2"/>
          <a:srcRect l="15091" t="15091" r="15454" b="15454"/>
          <a:stretch>
            <a:fillRect/>
          </a:stretch>
        </p:blipFill>
        <p:spPr>
          <a:xfrm>
            <a:off x="6808025" y="960106"/>
            <a:ext cx="4763154" cy="4763223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935168" y="2443906"/>
            <a:ext cx="5872856" cy="2832100"/>
          </a:xfrm>
          <a:prstGeom prst="rect">
            <a:avLst/>
          </a:prstGeom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/>
              <a:t>·除了休息的时间固定，加上选择完打工时段后。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/>
              <a:t>玩家还剩下</a:t>
            </a:r>
            <a:r>
              <a:rPr lang="en-US" altLang="zh-CN"/>
              <a:t>10</a:t>
            </a:r>
            <a:r>
              <a:rPr lang="zh-CN" altLang="en-US"/>
              <a:t>小时时间可以分配。</a:t>
            </a:r>
            <a:endParaRPr lang="zh-CN" altLang="en-US"/>
          </a:p>
          <a:p>
            <a:pPr>
              <a:lnSpc>
                <a:spcPct val="110000"/>
              </a:lnSpc>
            </a:pP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/>
              <a:t>·探索所要花费的具体时长将会由玩家遇到了什么样的剧情来决定，“在公园进行一场普通的散步” 与 “和感兴趣的</a:t>
            </a:r>
            <a:r>
              <a:rPr lang="en-US" altLang="zh-CN"/>
              <a:t>npc</a:t>
            </a:r>
            <a:r>
              <a:rPr lang="zh-CN" altLang="en-US"/>
              <a:t>进行一次约会” 花费的时间肯定是不一致的。</a:t>
            </a:r>
            <a:endParaRPr lang="zh-CN" altLang="en-US"/>
          </a:p>
          <a:p>
            <a:pPr>
              <a:lnSpc>
                <a:spcPct val="110000"/>
              </a:lnSpc>
            </a:pP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/>
              <a:t>·此外，若是选择了“下午”时段的打工，一天的空闲时间也会理所当然的从中间分开。</a:t>
            </a:r>
            <a:endParaRPr lang="zh-CN" altLang="en-US"/>
          </a:p>
        </p:txBody>
      </p:sp>
      <p:pic>
        <p:nvPicPr>
          <p:cNvPr id="14" name="图片 13" descr="upload_post_object_v2_427422331"/>
          <p:cNvPicPr>
            <a:picLocks noChangeAspect="1"/>
          </p:cNvPicPr>
          <p:nvPr/>
        </p:nvPicPr>
        <p:blipFill>
          <a:blip r:embed="rId3">
            <a:alphaModFix amt="87000"/>
          </a:blip>
          <a:srcRect l="14919" r="13978"/>
          <a:stretch>
            <a:fillRect/>
          </a:stretch>
        </p:blipFill>
        <p:spPr>
          <a:xfrm>
            <a:off x="6857900" y="960106"/>
            <a:ext cx="4650903" cy="4837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609600" y="591455"/>
            <a:ext cx="11016344" cy="5649687"/>
          </a:xfrm>
          <a:prstGeom prst="roundRect">
            <a:avLst>
              <a:gd name="adj" fmla="val 3800"/>
            </a:avLst>
          </a:prstGeom>
          <a:noFill/>
          <a:ln w="28575">
            <a:gradFill>
              <a:gsLst>
                <a:gs pos="0">
                  <a:srgbClr val="4173B7"/>
                </a:gs>
                <a:gs pos="100000">
                  <a:srgbClr val="ADD6CD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05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挑战与规则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64054" y="1570264"/>
            <a:ext cx="10477500" cy="40925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是否有多种方法</a:t>
            </a:r>
            <a:r>
              <a:rPr lang="zh-CN" altLang="en-US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打通结局</a:t>
            </a:r>
            <a:r>
              <a:rPr lang="en-US" alt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赢得胜利</a:t>
            </a:r>
            <a:r>
              <a:rPr lang="zh-CN" altLang="en-US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除了打工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与探索的主线之外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，某些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事件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中玩家做出的选择可能会迎来其他特殊结局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此外，在</a:t>
            </a:r>
            <a:r>
              <a:rPr 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天之内提前完成了主角的‘目标’也能直接迎来游戏的胜利。</a:t>
            </a:r>
            <a:endParaRPr lang="zh-CN" altLang="en-US" sz="24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玩家如何影响游戏世界</a:t>
            </a:r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在游戏过程中，玩家可以进行某些选择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影响接下来的剧情进展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除此之外一些“委托”的完成与否都有可能影响接下来的游戏剧情和结局。</a:t>
            </a:r>
            <a:endParaRPr lang="zh-CN" altLang="en-US" sz="24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843643" y="1673679"/>
            <a:ext cx="9824357" cy="1864179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玩家如何学会游戏规则</a:t>
            </a:r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打工时间</a:t>
            </a:r>
            <a:r>
              <a:rPr lang="zh-CN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”中，将会有辅助</a:t>
            </a:r>
            <a:r>
              <a:rPr lang="en-US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npc</a:t>
            </a:r>
            <a:r>
              <a:rPr lang="zh-CN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为玩家进行教学</a:t>
            </a:r>
            <a:r>
              <a:rPr lang="zh-CN" altLang="en-US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28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放工时间</a:t>
            </a:r>
            <a:r>
              <a:rPr lang="zh-CN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”中</a:t>
            </a:r>
            <a:r>
              <a:rPr lang="zh-CN" altLang="en-US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，也将</a:t>
            </a:r>
            <a:r>
              <a:rPr lang="zh-CN" sz="280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会有简单的操作说明。</a:t>
            </a:r>
            <a:endParaRPr lang="zh-CN" sz="280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  探索地图的时候也可以与</a:t>
            </a:r>
            <a:r>
              <a:rPr lang="en-US" altLang="zh-CN" sz="28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npc</a:t>
            </a:r>
            <a:r>
              <a:rPr lang="zh-CN" altLang="en-US" sz="2800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对话获得一些提示。</a:t>
            </a:r>
            <a:endParaRPr lang="zh-CN" altLang="en-US" sz="28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05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挑战与规则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 1"/>
          <p:cNvSpPr txBox="1"/>
          <p:nvPr/>
        </p:nvSpPr>
        <p:spPr>
          <a:xfrm>
            <a:off x="734786" y="585107"/>
            <a:ext cx="11756571" cy="7756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“打工时间”游戏界面参考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（游戏名：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VA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-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11 HALL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-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A)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pic>
        <p:nvPicPr>
          <p:cNvPr id="2" name="图片 1" descr="upload_post_object_v2_6456046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21" y="1360714"/>
            <a:ext cx="9062357" cy="4680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740833" y="592667"/>
            <a:ext cx="5693833" cy="783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“放工时间”游戏界面参考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pic>
        <p:nvPicPr>
          <p:cNvPr id="2" name="图片 1" descr="upload_post_object_v2_632456854"/>
          <p:cNvPicPr>
            <a:picLocks noChangeAspect="1"/>
          </p:cNvPicPr>
          <p:nvPr/>
        </p:nvPicPr>
        <p:blipFill>
          <a:blip r:embed="rId2"/>
          <a:srcRect l="7406" t="1984" r="2342" b="8730"/>
          <a:stretch>
            <a:fillRect/>
          </a:stretch>
        </p:blipFill>
        <p:spPr>
          <a:xfrm>
            <a:off x="6678083" y="966107"/>
            <a:ext cx="4395107" cy="5143500"/>
          </a:xfrm>
          <a:prstGeom prst="rect">
            <a:avLst/>
          </a:prstGeom>
        </p:spPr>
      </p:pic>
      <p:sp>
        <p:nvSpPr>
          <p:cNvPr id="5" name="五角星 4"/>
          <p:cNvSpPr/>
          <p:nvPr userDrawn="1"/>
        </p:nvSpPr>
        <p:spPr>
          <a:xfrm>
            <a:off x="8191500" y="1524000"/>
            <a:ext cx="433917" cy="433917"/>
          </a:xfrm>
          <a:prstGeom prst="star5">
            <a:avLst/>
          </a:prstGeom>
          <a:solidFill>
            <a:srgbClr val="FFE699">
              <a:alpha val="100000"/>
            </a:srgbClr>
          </a:solidFill>
          <a:ln w="317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五角星 7"/>
          <p:cNvSpPr/>
          <p:nvPr userDrawn="1"/>
        </p:nvSpPr>
        <p:spPr>
          <a:xfrm>
            <a:off x="8403167" y="2391833"/>
            <a:ext cx="433917" cy="433917"/>
          </a:xfrm>
          <a:prstGeom prst="star5">
            <a:avLst/>
          </a:prstGeom>
          <a:solidFill>
            <a:srgbClr val="FFE699">
              <a:alpha val="100000"/>
            </a:srgbClr>
          </a:solidFill>
          <a:ln w="317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五角星 8"/>
          <p:cNvSpPr/>
          <p:nvPr userDrawn="1"/>
        </p:nvSpPr>
        <p:spPr>
          <a:xfrm>
            <a:off x="9112250" y="2952750"/>
            <a:ext cx="433917" cy="433917"/>
          </a:xfrm>
          <a:prstGeom prst="star5">
            <a:avLst/>
          </a:prstGeom>
          <a:solidFill>
            <a:srgbClr val="FFE699">
              <a:alpha val="100000"/>
            </a:srgbClr>
          </a:solidFill>
          <a:ln w="317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五角星 9"/>
          <p:cNvSpPr/>
          <p:nvPr userDrawn="1"/>
        </p:nvSpPr>
        <p:spPr>
          <a:xfrm>
            <a:off x="8191500" y="4275667"/>
            <a:ext cx="433917" cy="433917"/>
          </a:xfrm>
          <a:prstGeom prst="star5">
            <a:avLst/>
          </a:prstGeom>
          <a:solidFill>
            <a:srgbClr val="FFE699">
              <a:alpha val="100000"/>
            </a:srgbClr>
          </a:solidFill>
          <a:ln w="317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五角星 10"/>
          <p:cNvSpPr/>
          <p:nvPr userDrawn="1"/>
        </p:nvSpPr>
        <p:spPr>
          <a:xfrm>
            <a:off x="7355417" y="4138083"/>
            <a:ext cx="433917" cy="433917"/>
          </a:xfrm>
          <a:prstGeom prst="star5">
            <a:avLst/>
          </a:prstGeom>
          <a:solidFill>
            <a:srgbClr val="FFE699">
              <a:alpha val="100000"/>
            </a:srgbClr>
          </a:solidFill>
          <a:ln w="317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84792" y="1750483"/>
            <a:ext cx="4974167" cy="3476625"/>
          </a:xfrm>
          <a:prstGeom prst="rect">
            <a:avLst/>
          </a:prstGeom>
        </p:spPr>
        <p:txBody>
          <a:bodyPr wrap="square" rtlCol="0">
            <a:spAutoFit/>
          </a:bodyPr>
          <a:p>
            <a:pPr algn="r"/>
            <a:r>
              <a:rPr lang="zh-CN" altLang="en-US" sz="2000">
                <a:solidFill>
                  <a:srgbClr val="6D6E9E"/>
                </a:solidFill>
              </a:rPr>
              <a:t>此地图为参考，非游戏内会使用的地图→</a:t>
            </a:r>
            <a:endParaRPr lang="zh-CN" altLang="en-US" sz="2000">
              <a:solidFill>
                <a:srgbClr val="6D6E9E"/>
              </a:solidFill>
            </a:endParaRPr>
          </a:p>
          <a:p>
            <a:endParaRPr lang="zh-CN" altLang="en-US" sz="2000">
              <a:solidFill>
                <a:srgbClr val="6D6E9E"/>
              </a:solidFill>
            </a:endParaRPr>
          </a:p>
          <a:p>
            <a:r>
              <a:rPr lang="zh-CN" altLang="en-US" sz="2000">
                <a:solidFill>
                  <a:srgbClr val="6D6E9E"/>
                </a:solidFill>
              </a:rPr>
              <a:t>澳门地图大致上会被分为几个大区，而大区内部有许多的地点可以探索</a:t>
            </a:r>
            <a:endParaRPr lang="zh-CN" altLang="en-US" sz="2000">
              <a:solidFill>
                <a:srgbClr val="6D6E9E"/>
              </a:solidFill>
            </a:endParaRPr>
          </a:p>
          <a:p>
            <a:endParaRPr lang="zh-CN" altLang="en-US" sz="2000">
              <a:solidFill>
                <a:srgbClr val="6D6E9E"/>
              </a:solidFill>
            </a:endParaRPr>
          </a:p>
          <a:p>
            <a:r>
              <a:rPr lang="zh-CN" altLang="en-US" sz="2000">
                <a:solidFill>
                  <a:srgbClr val="6D6E9E"/>
                </a:solidFill>
              </a:rPr>
              <a:t>玩家可以先选择前往哪个区（鼠标放在区域上将会获得该地区的简单介绍）</a:t>
            </a:r>
            <a:endParaRPr lang="zh-CN" altLang="en-US" sz="2000">
              <a:solidFill>
                <a:srgbClr val="6D6E9E"/>
              </a:solidFill>
            </a:endParaRPr>
          </a:p>
          <a:p>
            <a:endParaRPr lang="zh-CN" altLang="en-US" sz="2000">
              <a:solidFill>
                <a:srgbClr val="6D6E9E"/>
              </a:solidFill>
            </a:endParaRPr>
          </a:p>
          <a:p>
            <a:r>
              <a:rPr lang="zh-CN" altLang="en-US" sz="2000">
                <a:solidFill>
                  <a:srgbClr val="6D6E9E"/>
                </a:solidFill>
              </a:rPr>
              <a:t>接着便能在区内选择具体前往哪个地点</a:t>
            </a:r>
            <a:endParaRPr lang="zh-CN" altLang="en-US" sz="2000">
              <a:solidFill>
                <a:srgbClr val="6D6E9E"/>
              </a:solidFill>
            </a:endParaRPr>
          </a:p>
          <a:p>
            <a:endParaRPr lang="zh-CN" altLang="en-US" sz="2000">
              <a:solidFill>
                <a:srgbClr val="6D6E9E"/>
              </a:solidFill>
            </a:endParaRPr>
          </a:p>
          <a:p>
            <a:endParaRPr lang="zh-CN" altLang="en-US" sz="2000">
              <a:solidFill>
                <a:srgbClr val="6D6E9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740833" y="592667"/>
            <a:ext cx="5693833" cy="783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“放工时间”游戏界面参考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pic>
        <p:nvPicPr>
          <p:cNvPr id="13" name="图片 12" descr="upload_post_object_v2_9288449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1524000"/>
            <a:ext cx="7376583" cy="3799417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814917" y="3016250"/>
            <a:ext cx="3005667" cy="328083"/>
          </a:xfrm>
          <a:prstGeom prst="rect">
            <a:avLst/>
          </a:prstGeom>
        </p:spPr>
        <p:txBody>
          <a:bodyPr wrap="square" rtlCol="0">
            <a:noAutofit/>
          </a:bodyPr>
          <a:p>
            <a:pPr algn="r"/>
            <a:r>
              <a:rPr lang="zh-CN" altLang="en-US" sz="2000">
                <a:solidFill>
                  <a:srgbClr val="6D6E9E"/>
                </a:solidFill>
              </a:rPr>
              <a:t>进入地点后的游戏画面→</a:t>
            </a:r>
            <a:endParaRPr lang="zh-CN" altLang="en-US" sz="2000">
              <a:solidFill>
                <a:srgbClr val="6D6E9E"/>
              </a:solidFill>
            </a:endParaRPr>
          </a:p>
          <a:p>
            <a:pPr algn="l"/>
            <a:endParaRPr lang="zh-CN" altLang="en-US" sz="2000">
              <a:solidFill>
                <a:srgbClr val="6D6E9E"/>
              </a:solidFill>
            </a:endParaRPr>
          </a:p>
          <a:p>
            <a:endParaRPr lang="zh-CN" altLang="en-US" sz="2000">
              <a:solidFill>
                <a:srgbClr val="6D6E9E"/>
              </a:solidFill>
            </a:endParaRPr>
          </a:p>
          <a:p>
            <a:endParaRPr lang="zh-CN" altLang="en-US" sz="2000">
              <a:solidFill>
                <a:srgbClr val="6D6E9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-1"/>
            <a:ext cx="12192001" cy="687338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4985543" y="2471846"/>
            <a:ext cx="2338969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000" dirty="0">
                <a:ln w="19050">
                  <a:noFill/>
                </a:ln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06</a:t>
            </a:r>
            <a:endParaRPr lang="en-US" altLang="zh-CN" sz="13000" dirty="0">
              <a:ln w="19050">
                <a:noFill/>
              </a:ln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216394" y="3797748"/>
            <a:ext cx="4428310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b="1" dirty="0">
                <a:ln w="28575" cap="sq" cmpd="sng">
                  <a:solidFill>
                    <a:srgbClr val="F4CF69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项目分析</a:t>
            </a:r>
            <a:endParaRPr lang="zh-CN" altLang="en-US" sz="8000" b="1" dirty="0">
              <a:ln w="28575" cap="sq" cmpd="sng">
                <a:solidFill>
                  <a:srgbClr val="F4CF69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58" y="1239533"/>
            <a:ext cx="3135801" cy="4385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-1"/>
            <a:ext cx="12192001" cy="687338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079" y="1174143"/>
            <a:ext cx="3135801" cy="433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06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项目分析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70857" y="1483179"/>
            <a:ext cx="7007679" cy="4327071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竞争分析</a:t>
            </a:r>
            <a:r>
              <a:rPr lang="zh-CN" altLang="en-US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目前市场上关于“澳门本土人文”的游戏数量十分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稀少。</a:t>
            </a:r>
            <a:endParaRPr lang="zh-CN" altLang="en-US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实际上进行搜索后会发现绝大部分“澳门游戏”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的关键词都与 赌博 </a:t>
            </a:r>
            <a:r>
              <a:rPr lang="zh-CN" altLang="en-US" sz="2400" b="0" u="none" strike="sngStrik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诈骗 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有关。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0" u="none" strike="sngStrik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真的没有性感荷官大家别被骗了</a:t>
            </a:r>
            <a:endParaRPr lang="zh-CN" altLang="en-US" b="0" u="none" strike="sngStrik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b="0" u="none" strike="sngStrik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如果能够出现一款真正介绍澳门文化背景的游戏，那么在同样的游戏类型里会更加引人注目。</a:t>
            </a:r>
            <a:r>
              <a:rPr 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 </a:t>
            </a:r>
            <a:endParaRPr lang="zh-CN" altLang="en-US" sz="24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55964" y="1686511"/>
            <a:ext cx="1740036" cy="1741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455964" y="3878943"/>
            <a:ext cx="1740037" cy="1738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06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项目分析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680732" y="1692728"/>
            <a:ext cx="7361464" cy="403098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32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项目风险评估</a:t>
            </a:r>
            <a:endParaRPr lang="zh-CN" sz="32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作为一款点击文字冒险</a:t>
            </a:r>
            <a:r>
              <a:rPr lang="en-US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</a:t>
            </a:r>
            <a:r>
              <a:rPr lang="zh-CN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策略元素的单机游戏类型，目标游戏实际上属于小众类型。</a:t>
            </a:r>
            <a:endParaRPr lang="zh-CN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但是这种类型的游戏是最能详细展现</a:t>
            </a:r>
            <a:endParaRPr lang="zh-CN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地域</a:t>
            </a:r>
            <a:r>
              <a:rPr lang="zh-CN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人文文化背景的类型，能够吸引更多人</a:t>
            </a:r>
            <a:endParaRPr lang="zh-CN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28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了解澳门，喜欢经营、探索类型的玩家也可以得到满足。</a:t>
            </a:r>
            <a:endParaRPr lang="zh-CN" altLang="en-US" sz="28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35" name="矩形: 圆角 34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051049" y="5315872"/>
            <a:ext cx="3107460" cy="417195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 algn="l" defTabSz="508000" eaLnBrk="0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43000" y="2000250"/>
            <a:ext cx="3646714" cy="2871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/>
          <p:cNvSpPr txBox="1"/>
          <p:nvPr userDrawn="1"/>
        </p:nvSpPr>
        <p:spPr>
          <a:xfrm>
            <a:off x="5007429" y="1102179"/>
            <a:ext cx="6436179" cy="3850821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其他需要考虑的因素</a:t>
            </a:r>
            <a:endParaRPr lang="zh-CN" sz="28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·目标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游戏是基于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真实澳门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下的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虚构故事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在一方面（例如澳门本地地名、历史背景）需要注重写实的同时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另一方面也要和现实进行区分，确认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虚构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zh-CN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真实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的界限。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此外，本作不可避免的会和“赌博”等灰色行业扯上联系，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目前给目标游戏定义的分级为：</a:t>
            </a:r>
            <a:r>
              <a:rPr lang="en-US" altLang="zh-CN" sz="2400" b="1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altLang="en-US" sz="24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级</a:t>
            </a:r>
            <a:endParaRPr lang="zh-CN" altLang="en-US" sz="2400" b="1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06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项目分析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-1"/>
            <a:ext cx="12192001" cy="687338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4985543" y="2471846"/>
            <a:ext cx="2338969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0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en-US" altLang="zh-CN" sz="130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216394" y="3797748"/>
            <a:ext cx="4428310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b="1" dirty="0">
                <a:ln w="28575" cap="sq" cmpd="sng">
                  <a:solidFill>
                    <a:srgbClr val="BBDBDD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核心概念</a:t>
            </a:r>
            <a:endParaRPr lang="zh-CN" altLang="en-US" sz="8000" b="1" dirty="0">
              <a:ln w="28575" cap="sq" cmpd="sng">
                <a:solidFill>
                  <a:srgbClr val="BBDBDD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58" y="1239533"/>
            <a:ext cx="3135801" cy="4385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063" y="0"/>
            <a:ext cx="12187874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9" name="矩形: 圆角 8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81125" y="1714500"/>
            <a:ext cx="1061357" cy="1183821"/>
            <a:chOff x="1206500" y="1903016"/>
            <a:chExt cx="2025650" cy="2334419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206500" y="1903016"/>
              <a:ext cx="2025650" cy="2334419"/>
            </a:xfrm>
            <a:custGeom>
              <a:avLst/>
              <a:gdLst>
                <a:gd name="T0" fmla="*/ 1275 w 2552"/>
                <a:gd name="T1" fmla="*/ 0 h 2941"/>
                <a:gd name="T2" fmla="*/ 0 w 2552"/>
                <a:gd name="T3" fmla="*/ 734 h 2941"/>
                <a:gd name="T4" fmla="*/ 0 w 2552"/>
                <a:gd name="T5" fmla="*/ 2210 h 2941"/>
                <a:gd name="T6" fmla="*/ 1275 w 2552"/>
                <a:gd name="T7" fmla="*/ 2941 h 2941"/>
                <a:gd name="T8" fmla="*/ 2552 w 2552"/>
                <a:gd name="T9" fmla="*/ 2210 h 2941"/>
                <a:gd name="T10" fmla="*/ 2552 w 2552"/>
                <a:gd name="T11" fmla="*/ 734 h 2941"/>
                <a:gd name="T12" fmla="*/ 1275 w 2552"/>
                <a:gd name="T13" fmla="*/ 0 h 2941"/>
                <a:gd name="T14" fmla="*/ 2391 w 2552"/>
                <a:gd name="T15" fmla="*/ 2117 h 2941"/>
                <a:gd name="T16" fmla="*/ 1275 w 2552"/>
                <a:gd name="T17" fmla="*/ 2757 h 2941"/>
                <a:gd name="T18" fmla="*/ 161 w 2552"/>
                <a:gd name="T19" fmla="*/ 2117 h 2941"/>
                <a:gd name="T20" fmla="*/ 161 w 2552"/>
                <a:gd name="T21" fmla="*/ 827 h 2941"/>
                <a:gd name="T22" fmla="*/ 1275 w 2552"/>
                <a:gd name="T23" fmla="*/ 187 h 2941"/>
                <a:gd name="T24" fmla="*/ 2391 w 2552"/>
                <a:gd name="T25" fmla="*/ 827 h 2941"/>
                <a:gd name="T26" fmla="*/ 2391 w 2552"/>
                <a:gd name="T27" fmla="*/ 2117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52" h="2941">
                  <a:moveTo>
                    <a:pt x="1275" y="0"/>
                  </a:moveTo>
                  <a:lnTo>
                    <a:pt x="0" y="734"/>
                  </a:lnTo>
                  <a:lnTo>
                    <a:pt x="0" y="2210"/>
                  </a:lnTo>
                  <a:lnTo>
                    <a:pt x="1275" y="2941"/>
                  </a:lnTo>
                  <a:lnTo>
                    <a:pt x="2552" y="2210"/>
                  </a:lnTo>
                  <a:lnTo>
                    <a:pt x="2552" y="734"/>
                  </a:lnTo>
                  <a:lnTo>
                    <a:pt x="1275" y="0"/>
                  </a:lnTo>
                  <a:close/>
                  <a:moveTo>
                    <a:pt x="2391" y="2117"/>
                  </a:moveTo>
                  <a:lnTo>
                    <a:pt x="1275" y="2757"/>
                  </a:lnTo>
                  <a:lnTo>
                    <a:pt x="161" y="2117"/>
                  </a:lnTo>
                  <a:lnTo>
                    <a:pt x="161" y="827"/>
                  </a:lnTo>
                  <a:lnTo>
                    <a:pt x="1275" y="187"/>
                  </a:lnTo>
                  <a:lnTo>
                    <a:pt x="2391" y="827"/>
                  </a:lnTo>
                  <a:lnTo>
                    <a:pt x="2391" y="2117"/>
                  </a:lnTo>
                  <a:close/>
                </a:path>
              </a:pathLst>
            </a:custGeom>
            <a:solidFill>
              <a:srgbClr val="BBDBDD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9" name="Freeform 47"/>
            <p:cNvSpPr/>
            <p:nvPr/>
          </p:nvSpPr>
          <p:spPr bwMode="auto">
            <a:xfrm>
              <a:off x="1459849" y="2194070"/>
              <a:ext cx="1518953" cy="1752311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BBDBDD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1925263" y="2775090"/>
              <a:ext cx="588125" cy="590270"/>
            </a:xfrm>
            <a:custGeom>
              <a:avLst/>
              <a:gdLst>
                <a:gd name="T0" fmla="*/ 321 w 353"/>
                <a:gd name="T1" fmla="*/ 104 h 353"/>
                <a:gd name="T2" fmla="*/ 321 w 353"/>
                <a:gd name="T3" fmla="*/ 24 h 353"/>
                <a:gd name="T4" fmla="*/ 297 w 353"/>
                <a:gd name="T5" fmla="*/ 0 h 353"/>
                <a:gd name="T6" fmla="*/ 273 w 353"/>
                <a:gd name="T7" fmla="*/ 24 h 353"/>
                <a:gd name="T8" fmla="*/ 273 w 353"/>
                <a:gd name="T9" fmla="*/ 30 h 353"/>
                <a:gd name="T10" fmla="*/ 40 w 353"/>
                <a:gd name="T11" fmla="*/ 98 h 353"/>
                <a:gd name="T12" fmla="*/ 32 w 353"/>
                <a:gd name="T13" fmla="*/ 96 h 353"/>
                <a:gd name="T14" fmla="*/ 16 w 353"/>
                <a:gd name="T15" fmla="*/ 96 h 353"/>
                <a:gd name="T16" fmla="*/ 0 w 353"/>
                <a:gd name="T17" fmla="*/ 112 h 353"/>
                <a:gd name="T18" fmla="*/ 0 w 353"/>
                <a:gd name="T19" fmla="*/ 192 h 353"/>
                <a:gd name="T20" fmla="*/ 16 w 353"/>
                <a:gd name="T21" fmla="*/ 208 h 353"/>
                <a:gd name="T22" fmla="*/ 32 w 353"/>
                <a:gd name="T23" fmla="*/ 208 h 353"/>
                <a:gd name="T24" fmla="*/ 40 w 353"/>
                <a:gd name="T25" fmla="*/ 206 h 353"/>
                <a:gd name="T26" fmla="*/ 50 w 353"/>
                <a:gd name="T27" fmla="*/ 209 h 353"/>
                <a:gd name="T28" fmla="*/ 81 w 353"/>
                <a:gd name="T29" fmla="*/ 347 h 353"/>
                <a:gd name="T30" fmla="*/ 81 w 353"/>
                <a:gd name="T31" fmla="*/ 347 h 353"/>
                <a:gd name="T32" fmla="*/ 89 w 353"/>
                <a:gd name="T33" fmla="*/ 353 h 353"/>
                <a:gd name="T34" fmla="*/ 153 w 353"/>
                <a:gd name="T35" fmla="*/ 353 h 353"/>
                <a:gd name="T36" fmla="*/ 161 w 353"/>
                <a:gd name="T37" fmla="*/ 345 h 353"/>
                <a:gd name="T38" fmla="*/ 160 w 353"/>
                <a:gd name="T39" fmla="*/ 343 h 353"/>
                <a:gd name="T40" fmla="*/ 161 w 353"/>
                <a:gd name="T41" fmla="*/ 343 h 353"/>
                <a:gd name="T42" fmla="*/ 135 w 353"/>
                <a:gd name="T43" fmla="*/ 234 h 353"/>
                <a:gd name="T44" fmla="*/ 273 w 353"/>
                <a:gd name="T45" fmla="*/ 275 h 353"/>
                <a:gd name="T46" fmla="*/ 273 w 353"/>
                <a:gd name="T47" fmla="*/ 281 h 353"/>
                <a:gd name="T48" fmla="*/ 297 w 353"/>
                <a:gd name="T49" fmla="*/ 305 h 353"/>
                <a:gd name="T50" fmla="*/ 321 w 353"/>
                <a:gd name="T51" fmla="*/ 281 h 353"/>
                <a:gd name="T52" fmla="*/ 321 w 353"/>
                <a:gd name="T53" fmla="*/ 200 h 353"/>
                <a:gd name="T54" fmla="*/ 353 w 353"/>
                <a:gd name="T55" fmla="*/ 168 h 353"/>
                <a:gd name="T56" fmla="*/ 353 w 353"/>
                <a:gd name="T57" fmla="*/ 136 h 353"/>
                <a:gd name="T58" fmla="*/ 321 w 353"/>
                <a:gd name="T59" fmla="*/ 104 h 353"/>
                <a:gd name="T60" fmla="*/ 32 w 353"/>
                <a:gd name="T61" fmla="*/ 192 h 353"/>
                <a:gd name="T62" fmla="*/ 16 w 353"/>
                <a:gd name="T63" fmla="*/ 192 h 353"/>
                <a:gd name="T64" fmla="*/ 16 w 353"/>
                <a:gd name="T65" fmla="*/ 112 h 353"/>
                <a:gd name="T66" fmla="*/ 32 w 353"/>
                <a:gd name="T67" fmla="*/ 112 h 353"/>
                <a:gd name="T68" fmla="*/ 32 w 353"/>
                <a:gd name="T69" fmla="*/ 192 h 353"/>
                <a:gd name="T70" fmla="*/ 143 w 353"/>
                <a:gd name="T71" fmla="*/ 337 h 353"/>
                <a:gd name="T72" fmla="*/ 95 w 353"/>
                <a:gd name="T73" fmla="*/ 337 h 353"/>
                <a:gd name="T74" fmla="*/ 91 w 353"/>
                <a:gd name="T75" fmla="*/ 321 h 353"/>
                <a:gd name="T76" fmla="*/ 139 w 353"/>
                <a:gd name="T77" fmla="*/ 321 h 353"/>
                <a:gd name="T78" fmla="*/ 143 w 353"/>
                <a:gd name="T79" fmla="*/ 337 h 353"/>
                <a:gd name="T80" fmla="*/ 135 w 353"/>
                <a:gd name="T81" fmla="*/ 305 h 353"/>
                <a:gd name="T82" fmla="*/ 88 w 353"/>
                <a:gd name="T83" fmla="*/ 305 h 353"/>
                <a:gd name="T84" fmla="*/ 68 w 353"/>
                <a:gd name="T85" fmla="*/ 214 h 353"/>
                <a:gd name="T86" fmla="*/ 117 w 353"/>
                <a:gd name="T87" fmla="*/ 229 h 353"/>
                <a:gd name="T88" fmla="*/ 135 w 353"/>
                <a:gd name="T89" fmla="*/ 305 h 353"/>
                <a:gd name="T90" fmla="*/ 273 w 353"/>
                <a:gd name="T91" fmla="*/ 258 h 353"/>
                <a:gd name="T92" fmla="*/ 48 w 353"/>
                <a:gd name="T93" fmla="*/ 192 h 353"/>
                <a:gd name="T94" fmla="*/ 48 w 353"/>
                <a:gd name="T95" fmla="*/ 113 h 353"/>
                <a:gd name="T96" fmla="*/ 273 w 353"/>
                <a:gd name="T97" fmla="*/ 47 h 353"/>
                <a:gd name="T98" fmla="*/ 273 w 353"/>
                <a:gd name="T99" fmla="*/ 258 h 353"/>
                <a:gd name="T100" fmla="*/ 305 w 353"/>
                <a:gd name="T101" fmla="*/ 281 h 353"/>
                <a:gd name="T102" fmla="*/ 297 w 353"/>
                <a:gd name="T103" fmla="*/ 289 h 353"/>
                <a:gd name="T104" fmla="*/ 289 w 353"/>
                <a:gd name="T105" fmla="*/ 281 h 353"/>
                <a:gd name="T106" fmla="*/ 289 w 353"/>
                <a:gd name="T107" fmla="*/ 24 h 353"/>
                <a:gd name="T108" fmla="*/ 297 w 353"/>
                <a:gd name="T109" fmla="*/ 16 h 353"/>
                <a:gd name="T110" fmla="*/ 305 w 353"/>
                <a:gd name="T111" fmla="*/ 24 h 353"/>
                <a:gd name="T112" fmla="*/ 305 w 353"/>
                <a:gd name="T113" fmla="*/ 281 h 353"/>
                <a:gd name="T114" fmla="*/ 337 w 353"/>
                <a:gd name="T115" fmla="*/ 168 h 353"/>
                <a:gd name="T116" fmla="*/ 321 w 353"/>
                <a:gd name="T117" fmla="*/ 184 h 353"/>
                <a:gd name="T118" fmla="*/ 321 w 353"/>
                <a:gd name="T119" fmla="*/ 120 h 353"/>
                <a:gd name="T120" fmla="*/ 337 w 353"/>
                <a:gd name="T121" fmla="*/ 136 h 353"/>
                <a:gd name="T122" fmla="*/ 337 w 353"/>
                <a:gd name="T123" fmla="*/ 168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3" h="353">
                  <a:moveTo>
                    <a:pt x="321" y="104"/>
                  </a:moveTo>
                  <a:cubicBezTo>
                    <a:pt x="321" y="24"/>
                    <a:pt x="321" y="24"/>
                    <a:pt x="321" y="24"/>
                  </a:cubicBezTo>
                  <a:cubicBezTo>
                    <a:pt x="321" y="11"/>
                    <a:pt x="311" y="0"/>
                    <a:pt x="297" y="0"/>
                  </a:cubicBezTo>
                  <a:cubicBezTo>
                    <a:pt x="284" y="0"/>
                    <a:pt x="273" y="11"/>
                    <a:pt x="273" y="24"/>
                  </a:cubicBezTo>
                  <a:cubicBezTo>
                    <a:pt x="273" y="30"/>
                    <a:pt x="273" y="30"/>
                    <a:pt x="273" y="30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97"/>
                    <a:pt x="35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103"/>
                    <a:pt x="0" y="11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1"/>
                    <a:pt x="7" y="208"/>
                    <a:pt x="16" y="20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35" y="208"/>
                    <a:pt x="38" y="208"/>
                    <a:pt x="40" y="206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81" y="347"/>
                    <a:pt x="81" y="347"/>
                    <a:pt x="81" y="347"/>
                  </a:cubicBezTo>
                  <a:cubicBezTo>
                    <a:pt x="81" y="347"/>
                    <a:pt x="81" y="347"/>
                    <a:pt x="81" y="347"/>
                  </a:cubicBezTo>
                  <a:cubicBezTo>
                    <a:pt x="82" y="350"/>
                    <a:pt x="85" y="353"/>
                    <a:pt x="89" y="353"/>
                  </a:cubicBezTo>
                  <a:cubicBezTo>
                    <a:pt x="153" y="353"/>
                    <a:pt x="153" y="353"/>
                    <a:pt x="153" y="353"/>
                  </a:cubicBezTo>
                  <a:cubicBezTo>
                    <a:pt x="157" y="353"/>
                    <a:pt x="161" y="349"/>
                    <a:pt x="161" y="345"/>
                  </a:cubicBezTo>
                  <a:cubicBezTo>
                    <a:pt x="161" y="344"/>
                    <a:pt x="161" y="344"/>
                    <a:pt x="160" y="343"/>
                  </a:cubicBezTo>
                  <a:cubicBezTo>
                    <a:pt x="161" y="343"/>
                    <a:pt x="161" y="343"/>
                    <a:pt x="161" y="343"/>
                  </a:cubicBezTo>
                  <a:cubicBezTo>
                    <a:pt x="135" y="234"/>
                    <a:pt x="135" y="234"/>
                    <a:pt x="135" y="234"/>
                  </a:cubicBezTo>
                  <a:cubicBezTo>
                    <a:pt x="273" y="275"/>
                    <a:pt x="273" y="275"/>
                    <a:pt x="273" y="275"/>
                  </a:cubicBezTo>
                  <a:cubicBezTo>
                    <a:pt x="273" y="281"/>
                    <a:pt x="273" y="281"/>
                    <a:pt x="273" y="281"/>
                  </a:cubicBezTo>
                  <a:cubicBezTo>
                    <a:pt x="273" y="294"/>
                    <a:pt x="284" y="305"/>
                    <a:pt x="297" y="305"/>
                  </a:cubicBezTo>
                  <a:cubicBezTo>
                    <a:pt x="311" y="305"/>
                    <a:pt x="321" y="294"/>
                    <a:pt x="321" y="281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39" y="200"/>
                    <a:pt x="353" y="186"/>
                    <a:pt x="353" y="168"/>
                  </a:cubicBezTo>
                  <a:cubicBezTo>
                    <a:pt x="353" y="136"/>
                    <a:pt x="353" y="136"/>
                    <a:pt x="353" y="136"/>
                  </a:cubicBezTo>
                  <a:cubicBezTo>
                    <a:pt x="353" y="118"/>
                    <a:pt x="339" y="104"/>
                    <a:pt x="321" y="104"/>
                  </a:cubicBezTo>
                  <a:moveTo>
                    <a:pt x="32" y="192"/>
                  </a:moveTo>
                  <a:cubicBezTo>
                    <a:pt x="16" y="192"/>
                    <a:pt x="16" y="192"/>
                    <a:pt x="16" y="19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32" y="112"/>
                    <a:pt x="32" y="112"/>
                    <a:pt x="32" y="112"/>
                  </a:cubicBezTo>
                  <a:lnTo>
                    <a:pt x="32" y="192"/>
                  </a:lnTo>
                  <a:close/>
                  <a:moveTo>
                    <a:pt x="143" y="337"/>
                  </a:moveTo>
                  <a:cubicBezTo>
                    <a:pt x="95" y="337"/>
                    <a:pt x="95" y="337"/>
                    <a:pt x="95" y="337"/>
                  </a:cubicBezTo>
                  <a:cubicBezTo>
                    <a:pt x="91" y="321"/>
                    <a:pt x="91" y="321"/>
                    <a:pt x="91" y="321"/>
                  </a:cubicBezTo>
                  <a:cubicBezTo>
                    <a:pt x="139" y="321"/>
                    <a:pt x="139" y="321"/>
                    <a:pt x="139" y="321"/>
                  </a:cubicBezTo>
                  <a:lnTo>
                    <a:pt x="143" y="337"/>
                  </a:lnTo>
                  <a:close/>
                  <a:moveTo>
                    <a:pt x="135" y="305"/>
                  </a:moveTo>
                  <a:cubicBezTo>
                    <a:pt x="88" y="305"/>
                    <a:pt x="88" y="305"/>
                    <a:pt x="88" y="305"/>
                  </a:cubicBezTo>
                  <a:cubicBezTo>
                    <a:pt x="68" y="214"/>
                    <a:pt x="68" y="214"/>
                    <a:pt x="68" y="214"/>
                  </a:cubicBezTo>
                  <a:cubicBezTo>
                    <a:pt x="117" y="229"/>
                    <a:pt x="117" y="229"/>
                    <a:pt x="117" y="229"/>
                  </a:cubicBezTo>
                  <a:lnTo>
                    <a:pt x="135" y="305"/>
                  </a:lnTo>
                  <a:close/>
                  <a:moveTo>
                    <a:pt x="273" y="258"/>
                  </a:moveTo>
                  <a:cubicBezTo>
                    <a:pt x="48" y="192"/>
                    <a:pt x="48" y="192"/>
                    <a:pt x="48" y="192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273" y="47"/>
                    <a:pt x="273" y="47"/>
                    <a:pt x="273" y="47"/>
                  </a:cubicBezTo>
                  <a:lnTo>
                    <a:pt x="273" y="258"/>
                  </a:lnTo>
                  <a:close/>
                  <a:moveTo>
                    <a:pt x="305" y="281"/>
                  </a:moveTo>
                  <a:cubicBezTo>
                    <a:pt x="305" y="285"/>
                    <a:pt x="302" y="289"/>
                    <a:pt x="297" y="289"/>
                  </a:cubicBezTo>
                  <a:cubicBezTo>
                    <a:pt x="293" y="289"/>
                    <a:pt x="289" y="285"/>
                    <a:pt x="289" y="281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9" y="19"/>
                    <a:pt x="293" y="16"/>
                    <a:pt x="297" y="16"/>
                  </a:cubicBezTo>
                  <a:cubicBezTo>
                    <a:pt x="302" y="16"/>
                    <a:pt x="305" y="19"/>
                    <a:pt x="305" y="24"/>
                  </a:cubicBezTo>
                  <a:lnTo>
                    <a:pt x="305" y="281"/>
                  </a:lnTo>
                  <a:close/>
                  <a:moveTo>
                    <a:pt x="337" y="168"/>
                  </a:moveTo>
                  <a:cubicBezTo>
                    <a:pt x="337" y="177"/>
                    <a:pt x="330" y="184"/>
                    <a:pt x="321" y="184"/>
                  </a:cubicBezTo>
                  <a:cubicBezTo>
                    <a:pt x="321" y="120"/>
                    <a:pt x="321" y="120"/>
                    <a:pt x="321" y="120"/>
                  </a:cubicBezTo>
                  <a:cubicBezTo>
                    <a:pt x="330" y="120"/>
                    <a:pt x="337" y="127"/>
                    <a:pt x="337" y="136"/>
                  </a:cubicBezTo>
                  <a:lnTo>
                    <a:pt x="337" y="1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3" name="Freeform 55"/>
            <p:cNvSpPr/>
            <p:nvPr/>
          </p:nvSpPr>
          <p:spPr bwMode="auto">
            <a:xfrm>
              <a:off x="2157250" y="4092023"/>
              <a:ext cx="125576" cy="14486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BBDBDD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66482" y="1714500"/>
            <a:ext cx="1061357" cy="1183821"/>
            <a:chOff x="3790950" y="1903016"/>
            <a:chExt cx="2025650" cy="2334419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790950" y="1903016"/>
              <a:ext cx="2025650" cy="2334419"/>
            </a:xfrm>
            <a:custGeom>
              <a:avLst/>
              <a:gdLst>
                <a:gd name="T0" fmla="*/ 1275 w 2552"/>
                <a:gd name="T1" fmla="*/ 0 h 2941"/>
                <a:gd name="T2" fmla="*/ 0 w 2552"/>
                <a:gd name="T3" fmla="*/ 734 h 2941"/>
                <a:gd name="T4" fmla="*/ 0 w 2552"/>
                <a:gd name="T5" fmla="*/ 2210 h 2941"/>
                <a:gd name="T6" fmla="*/ 1275 w 2552"/>
                <a:gd name="T7" fmla="*/ 2941 h 2941"/>
                <a:gd name="T8" fmla="*/ 2552 w 2552"/>
                <a:gd name="T9" fmla="*/ 2210 h 2941"/>
                <a:gd name="T10" fmla="*/ 2552 w 2552"/>
                <a:gd name="T11" fmla="*/ 734 h 2941"/>
                <a:gd name="T12" fmla="*/ 1275 w 2552"/>
                <a:gd name="T13" fmla="*/ 0 h 2941"/>
                <a:gd name="T14" fmla="*/ 2391 w 2552"/>
                <a:gd name="T15" fmla="*/ 2117 h 2941"/>
                <a:gd name="T16" fmla="*/ 1275 w 2552"/>
                <a:gd name="T17" fmla="*/ 2757 h 2941"/>
                <a:gd name="T18" fmla="*/ 161 w 2552"/>
                <a:gd name="T19" fmla="*/ 2117 h 2941"/>
                <a:gd name="T20" fmla="*/ 161 w 2552"/>
                <a:gd name="T21" fmla="*/ 827 h 2941"/>
                <a:gd name="T22" fmla="*/ 1275 w 2552"/>
                <a:gd name="T23" fmla="*/ 187 h 2941"/>
                <a:gd name="T24" fmla="*/ 2391 w 2552"/>
                <a:gd name="T25" fmla="*/ 827 h 2941"/>
                <a:gd name="T26" fmla="*/ 2391 w 2552"/>
                <a:gd name="T27" fmla="*/ 2117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52" h="2941">
                  <a:moveTo>
                    <a:pt x="1275" y="0"/>
                  </a:moveTo>
                  <a:lnTo>
                    <a:pt x="0" y="734"/>
                  </a:lnTo>
                  <a:lnTo>
                    <a:pt x="0" y="2210"/>
                  </a:lnTo>
                  <a:lnTo>
                    <a:pt x="1275" y="2941"/>
                  </a:lnTo>
                  <a:lnTo>
                    <a:pt x="2552" y="2210"/>
                  </a:lnTo>
                  <a:lnTo>
                    <a:pt x="2552" y="734"/>
                  </a:lnTo>
                  <a:lnTo>
                    <a:pt x="1275" y="0"/>
                  </a:lnTo>
                  <a:close/>
                  <a:moveTo>
                    <a:pt x="2391" y="2117"/>
                  </a:moveTo>
                  <a:lnTo>
                    <a:pt x="1275" y="2757"/>
                  </a:lnTo>
                  <a:lnTo>
                    <a:pt x="161" y="2117"/>
                  </a:lnTo>
                  <a:lnTo>
                    <a:pt x="161" y="827"/>
                  </a:lnTo>
                  <a:lnTo>
                    <a:pt x="1275" y="187"/>
                  </a:lnTo>
                  <a:lnTo>
                    <a:pt x="2391" y="827"/>
                  </a:lnTo>
                  <a:lnTo>
                    <a:pt x="2391" y="2117"/>
                  </a:lnTo>
                  <a:close/>
                </a:path>
              </a:pathLst>
            </a:custGeom>
            <a:solidFill>
              <a:srgbClr val="F4CF69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5" name="Freeform 44"/>
            <p:cNvSpPr/>
            <p:nvPr/>
          </p:nvSpPr>
          <p:spPr bwMode="auto">
            <a:xfrm>
              <a:off x="4044299" y="2194070"/>
              <a:ext cx="1518953" cy="1752311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F4CF69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6" name="Freeform 21"/>
            <p:cNvSpPr>
              <a:spLocks noEditPoints="1"/>
            </p:cNvSpPr>
            <p:nvPr/>
          </p:nvSpPr>
          <p:spPr bwMode="auto">
            <a:xfrm>
              <a:off x="4643865" y="2777236"/>
              <a:ext cx="319820" cy="585979"/>
            </a:xfrm>
            <a:custGeom>
              <a:avLst/>
              <a:gdLst>
                <a:gd name="T0" fmla="*/ 96 w 193"/>
                <a:gd name="T1" fmla="*/ 329 h 353"/>
                <a:gd name="T2" fmla="*/ 105 w 193"/>
                <a:gd name="T3" fmla="*/ 321 h 353"/>
                <a:gd name="T4" fmla="*/ 96 w 193"/>
                <a:gd name="T5" fmla="*/ 313 h 353"/>
                <a:gd name="T6" fmla="*/ 88 w 193"/>
                <a:gd name="T7" fmla="*/ 321 h 353"/>
                <a:gd name="T8" fmla="*/ 96 w 193"/>
                <a:gd name="T9" fmla="*/ 329 h 353"/>
                <a:gd name="T10" fmla="*/ 161 w 193"/>
                <a:gd name="T11" fmla="*/ 0 h 353"/>
                <a:gd name="T12" fmla="*/ 32 w 193"/>
                <a:gd name="T13" fmla="*/ 0 h 353"/>
                <a:gd name="T14" fmla="*/ 0 w 193"/>
                <a:gd name="T15" fmla="*/ 32 h 353"/>
                <a:gd name="T16" fmla="*/ 0 w 193"/>
                <a:gd name="T17" fmla="*/ 321 h 353"/>
                <a:gd name="T18" fmla="*/ 32 w 193"/>
                <a:gd name="T19" fmla="*/ 353 h 353"/>
                <a:gd name="T20" fmla="*/ 161 w 193"/>
                <a:gd name="T21" fmla="*/ 353 h 353"/>
                <a:gd name="T22" fmla="*/ 193 w 193"/>
                <a:gd name="T23" fmla="*/ 321 h 353"/>
                <a:gd name="T24" fmla="*/ 193 w 193"/>
                <a:gd name="T25" fmla="*/ 32 h 353"/>
                <a:gd name="T26" fmla="*/ 161 w 193"/>
                <a:gd name="T27" fmla="*/ 0 h 353"/>
                <a:gd name="T28" fmla="*/ 177 w 193"/>
                <a:gd name="T29" fmla="*/ 321 h 353"/>
                <a:gd name="T30" fmla="*/ 161 w 193"/>
                <a:gd name="T31" fmla="*/ 337 h 353"/>
                <a:gd name="T32" fmla="*/ 32 w 193"/>
                <a:gd name="T33" fmla="*/ 337 h 353"/>
                <a:gd name="T34" fmla="*/ 16 w 193"/>
                <a:gd name="T35" fmla="*/ 321 h 353"/>
                <a:gd name="T36" fmla="*/ 16 w 193"/>
                <a:gd name="T37" fmla="*/ 305 h 353"/>
                <a:gd name="T38" fmla="*/ 177 w 193"/>
                <a:gd name="T39" fmla="*/ 305 h 353"/>
                <a:gd name="T40" fmla="*/ 177 w 193"/>
                <a:gd name="T41" fmla="*/ 321 h 353"/>
                <a:gd name="T42" fmla="*/ 177 w 193"/>
                <a:gd name="T43" fmla="*/ 289 h 353"/>
                <a:gd name="T44" fmla="*/ 16 w 193"/>
                <a:gd name="T45" fmla="*/ 289 h 353"/>
                <a:gd name="T46" fmla="*/ 16 w 193"/>
                <a:gd name="T47" fmla="*/ 64 h 353"/>
                <a:gd name="T48" fmla="*/ 177 w 193"/>
                <a:gd name="T49" fmla="*/ 64 h 353"/>
                <a:gd name="T50" fmla="*/ 177 w 193"/>
                <a:gd name="T51" fmla="*/ 289 h 353"/>
                <a:gd name="T52" fmla="*/ 177 w 193"/>
                <a:gd name="T53" fmla="*/ 48 h 353"/>
                <a:gd name="T54" fmla="*/ 16 w 193"/>
                <a:gd name="T55" fmla="*/ 48 h 353"/>
                <a:gd name="T56" fmla="*/ 16 w 193"/>
                <a:gd name="T57" fmla="*/ 32 h 353"/>
                <a:gd name="T58" fmla="*/ 32 w 193"/>
                <a:gd name="T59" fmla="*/ 16 h 353"/>
                <a:gd name="T60" fmla="*/ 161 w 193"/>
                <a:gd name="T61" fmla="*/ 16 h 353"/>
                <a:gd name="T62" fmla="*/ 177 w 193"/>
                <a:gd name="T63" fmla="*/ 32 h 353"/>
                <a:gd name="T64" fmla="*/ 177 w 193"/>
                <a:gd name="T65" fmla="*/ 48 h 353"/>
                <a:gd name="T66" fmla="*/ 105 w 193"/>
                <a:gd name="T67" fmla="*/ 24 h 353"/>
                <a:gd name="T68" fmla="*/ 88 w 193"/>
                <a:gd name="T69" fmla="*/ 24 h 353"/>
                <a:gd name="T70" fmla="*/ 80 w 193"/>
                <a:gd name="T71" fmla="*/ 32 h 353"/>
                <a:gd name="T72" fmla="*/ 88 w 193"/>
                <a:gd name="T73" fmla="*/ 40 h 353"/>
                <a:gd name="T74" fmla="*/ 105 w 193"/>
                <a:gd name="T75" fmla="*/ 40 h 353"/>
                <a:gd name="T76" fmla="*/ 113 w 193"/>
                <a:gd name="T77" fmla="*/ 32 h 353"/>
                <a:gd name="T78" fmla="*/ 105 w 193"/>
                <a:gd name="T79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3" h="353">
                  <a:moveTo>
                    <a:pt x="96" y="329"/>
                  </a:moveTo>
                  <a:cubicBezTo>
                    <a:pt x="101" y="329"/>
                    <a:pt x="105" y="326"/>
                    <a:pt x="105" y="321"/>
                  </a:cubicBezTo>
                  <a:cubicBezTo>
                    <a:pt x="105" y="317"/>
                    <a:pt x="101" y="313"/>
                    <a:pt x="96" y="313"/>
                  </a:cubicBezTo>
                  <a:cubicBezTo>
                    <a:pt x="92" y="313"/>
                    <a:pt x="88" y="317"/>
                    <a:pt x="88" y="321"/>
                  </a:cubicBezTo>
                  <a:cubicBezTo>
                    <a:pt x="88" y="326"/>
                    <a:pt x="92" y="329"/>
                    <a:pt x="96" y="329"/>
                  </a:cubicBezTo>
                  <a:moveTo>
                    <a:pt x="16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0" y="339"/>
                    <a:pt x="15" y="353"/>
                    <a:pt x="32" y="353"/>
                  </a:cubicBezTo>
                  <a:cubicBezTo>
                    <a:pt x="161" y="353"/>
                    <a:pt x="161" y="353"/>
                    <a:pt x="161" y="353"/>
                  </a:cubicBezTo>
                  <a:cubicBezTo>
                    <a:pt x="178" y="353"/>
                    <a:pt x="193" y="339"/>
                    <a:pt x="193" y="32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14"/>
                    <a:pt x="178" y="0"/>
                    <a:pt x="161" y="0"/>
                  </a:cubicBezTo>
                  <a:moveTo>
                    <a:pt x="177" y="321"/>
                  </a:moveTo>
                  <a:cubicBezTo>
                    <a:pt x="177" y="330"/>
                    <a:pt x="170" y="337"/>
                    <a:pt x="161" y="337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23" y="337"/>
                    <a:pt x="16" y="330"/>
                    <a:pt x="16" y="321"/>
                  </a:cubicBezTo>
                  <a:cubicBezTo>
                    <a:pt x="16" y="305"/>
                    <a:pt x="16" y="305"/>
                    <a:pt x="16" y="305"/>
                  </a:cubicBezTo>
                  <a:cubicBezTo>
                    <a:pt x="177" y="305"/>
                    <a:pt x="177" y="305"/>
                    <a:pt x="177" y="305"/>
                  </a:cubicBezTo>
                  <a:lnTo>
                    <a:pt x="177" y="321"/>
                  </a:lnTo>
                  <a:close/>
                  <a:moveTo>
                    <a:pt x="177" y="289"/>
                  </a:moveTo>
                  <a:cubicBezTo>
                    <a:pt x="16" y="289"/>
                    <a:pt x="16" y="289"/>
                    <a:pt x="16" y="289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77" y="64"/>
                    <a:pt x="177" y="64"/>
                    <a:pt x="177" y="64"/>
                  </a:cubicBezTo>
                  <a:lnTo>
                    <a:pt x="177" y="289"/>
                  </a:lnTo>
                  <a:close/>
                  <a:moveTo>
                    <a:pt x="177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3"/>
                    <a:pt x="23" y="16"/>
                    <a:pt x="32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70" y="16"/>
                    <a:pt x="177" y="23"/>
                    <a:pt x="177" y="32"/>
                  </a:cubicBezTo>
                  <a:lnTo>
                    <a:pt x="177" y="48"/>
                  </a:lnTo>
                  <a:close/>
                  <a:moveTo>
                    <a:pt x="105" y="24"/>
                  </a:moveTo>
                  <a:cubicBezTo>
                    <a:pt x="88" y="24"/>
                    <a:pt x="88" y="24"/>
                    <a:pt x="88" y="24"/>
                  </a:cubicBezTo>
                  <a:cubicBezTo>
                    <a:pt x="84" y="24"/>
                    <a:pt x="80" y="28"/>
                    <a:pt x="80" y="32"/>
                  </a:cubicBezTo>
                  <a:cubicBezTo>
                    <a:pt x="80" y="37"/>
                    <a:pt x="84" y="40"/>
                    <a:pt x="88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9" y="40"/>
                    <a:pt x="113" y="37"/>
                    <a:pt x="113" y="32"/>
                  </a:cubicBezTo>
                  <a:cubicBezTo>
                    <a:pt x="113" y="28"/>
                    <a:pt x="109" y="24"/>
                    <a:pt x="105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4" name="Freeform 56"/>
            <p:cNvSpPr/>
            <p:nvPr/>
          </p:nvSpPr>
          <p:spPr bwMode="auto">
            <a:xfrm>
              <a:off x="4740987" y="4092023"/>
              <a:ext cx="125576" cy="14486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F4CF69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51839" y="1714500"/>
            <a:ext cx="1061357" cy="1183821"/>
            <a:chOff x="6375400" y="1903016"/>
            <a:chExt cx="2025650" cy="2334419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6375400" y="1903016"/>
              <a:ext cx="2025650" cy="2334419"/>
            </a:xfrm>
            <a:custGeom>
              <a:avLst/>
              <a:gdLst>
                <a:gd name="T0" fmla="*/ 1275 w 2552"/>
                <a:gd name="T1" fmla="*/ 0 h 2941"/>
                <a:gd name="T2" fmla="*/ 0 w 2552"/>
                <a:gd name="T3" fmla="*/ 734 h 2941"/>
                <a:gd name="T4" fmla="*/ 0 w 2552"/>
                <a:gd name="T5" fmla="*/ 2210 h 2941"/>
                <a:gd name="T6" fmla="*/ 1275 w 2552"/>
                <a:gd name="T7" fmla="*/ 2941 h 2941"/>
                <a:gd name="T8" fmla="*/ 2552 w 2552"/>
                <a:gd name="T9" fmla="*/ 2210 h 2941"/>
                <a:gd name="T10" fmla="*/ 2552 w 2552"/>
                <a:gd name="T11" fmla="*/ 734 h 2941"/>
                <a:gd name="T12" fmla="*/ 1275 w 2552"/>
                <a:gd name="T13" fmla="*/ 0 h 2941"/>
                <a:gd name="T14" fmla="*/ 2391 w 2552"/>
                <a:gd name="T15" fmla="*/ 2117 h 2941"/>
                <a:gd name="T16" fmla="*/ 1275 w 2552"/>
                <a:gd name="T17" fmla="*/ 2757 h 2941"/>
                <a:gd name="T18" fmla="*/ 161 w 2552"/>
                <a:gd name="T19" fmla="*/ 2117 h 2941"/>
                <a:gd name="T20" fmla="*/ 161 w 2552"/>
                <a:gd name="T21" fmla="*/ 827 h 2941"/>
                <a:gd name="T22" fmla="*/ 1275 w 2552"/>
                <a:gd name="T23" fmla="*/ 187 h 2941"/>
                <a:gd name="T24" fmla="*/ 2391 w 2552"/>
                <a:gd name="T25" fmla="*/ 827 h 2941"/>
                <a:gd name="T26" fmla="*/ 2391 w 2552"/>
                <a:gd name="T27" fmla="*/ 2117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52" h="2941">
                  <a:moveTo>
                    <a:pt x="1275" y="0"/>
                  </a:moveTo>
                  <a:lnTo>
                    <a:pt x="0" y="734"/>
                  </a:lnTo>
                  <a:lnTo>
                    <a:pt x="0" y="2210"/>
                  </a:lnTo>
                  <a:lnTo>
                    <a:pt x="1275" y="2941"/>
                  </a:lnTo>
                  <a:lnTo>
                    <a:pt x="2552" y="2210"/>
                  </a:lnTo>
                  <a:lnTo>
                    <a:pt x="2552" y="734"/>
                  </a:lnTo>
                  <a:lnTo>
                    <a:pt x="1275" y="0"/>
                  </a:lnTo>
                  <a:close/>
                  <a:moveTo>
                    <a:pt x="2391" y="2117"/>
                  </a:moveTo>
                  <a:lnTo>
                    <a:pt x="1275" y="2757"/>
                  </a:lnTo>
                  <a:lnTo>
                    <a:pt x="161" y="2117"/>
                  </a:lnTo>
                  <a:lnTo>
                    <a:pt x="161" y="827"/>
                  </a:lnTo>
                  <a:lnTo>
                    <a:pt x="1275" y="187"/>
                  </a:lnTo>
                  <a:lnTo>
                    <a:pt x="2391" y="827"/>
                  </a:lnTo>
                  <a:lnTo>
                    <a:pt x="2391" y="2117"/>
                  </a:lnTo>
                  <a:close/>
                </a:path>
              </a:pathLst>
            </a:custGeom>
            <a:solidFill>
              <a:srgbClr val="FFD5D9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7" name="Freeform 50"/>
            <p:cNvSpPr/>
            <p:nvPr/>
          </p:nvSpPr>
          <p:spPr bwMode="auto">
            <a:xfrm>
              <a:off x="6628749" y="2194070"/>
              <a:ext cx="1518953" cy="1752311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FFD5D9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auto">
            <a:xfrm>
              <a:off x="7102754" y="2830898"/>
              <a:ext cx="585979" cy="478655"/>
            </a:xfrm>
            <a:custGeom>
              <a:avLst/>
              <a:gdLst>
                <a:gd name="T0" fmla="*/ 216 w 353"/>
                <a:gd name="T1" fmla="*/ 48 h 289"/>
                <a:gd name="T2" fmla="*/ 216 w 353"/>
                <a:gd name="T3" fmla="*/ 32 h 289"/>
                <a:gd name="T4" fmla="*/ 128 w 353"/>
                <a:gd name="T5" fmla="*/ 40 h 289"/>
                <a:gd name="T6" fmla="*/ 176 w 353"/>
                <a:gd name="T7" fmla="*/ 112 h 289"/>
                <a:gd name="T8" fmla="*/ 176 w 353"/>
                <a:gd name="T9" fmla="*/ 208 h 289"/>
                <a:gd name="T10" fmla="*/ 176 w 353"/>
                <a:gd name="T11" fmla="*/ 112 h 289"/>
                <a:gd name="T12" fmla="*/ 144 w 353"/>
                <a:gd name="T13" fmla="*/ 160 h 289"/>
                <a:gd name="T14" fmla="*/ 208 w 353"/>
                <a:gd name="T15" fmla="*/ 160 h 289"/>
                <a:gd name="T16" fmla="*/ 176 w 353"/>
                <a:gd name="T17" fmla="*/ 80 h 289"/>
                <a:gd name="T18" fmla="*/ 176 w 353"/>
                <a:gd name="T19" fmla="*/ 240 h 289"/>
                <a:gd name="T20" fmla="*/ 176 w 353"/>
                <a:gd name="T21" fmla="*/ 80 h 289"/>
                <a:gd name="T22" fmla="*/ 112 w 353"/>
                <a:gd name="T23" fmla="*/ 160 h 289"/>
                <a:gd name="T24" fmla="*/ 240 w 353"/>
                <a:gd name="T25" fmla="*/ 160 h 289"/>
                <a:gd name="T26" fmla="*/ 297 w 353"/>
                <a:gd name="T27" fmla="*/ 128 h 289"/>
                <a:gd name="T28" fmla="*/ 297 w 353"/>
                <a:gd name="T29" fmla="*/ 144 h 289"/>
                <a:gd name="T30" fmla="*/ 297 w 353"/>
                <a:gd name="T31" fmla="*/ 128 h 289"/>
                <a:gd name="T32" fmla="*/ 272 w 353"/>
                <a:gd name="T33" fmla="*/ 88 h 289"/>
                <a:gd name="T34" fmla="*/ 321 w 353"/>
                <a:gd name="T35" fmla="*/ 88 h 289"/>
                <a:gd name="T36" fmla="*/ 297 w 353"/>
                <a:gd name="T37" fmla="*/ 96 h 289"/>
                <a:gd name="T38" fmla="*/ 297 w 353"/>
                <a:gd name="T39" fmla="*/ 80 h 289"/>
                <a:gd name="T40" fmla="*/ 297 w 353"/>
                <a:gd name="T41" fmla="*/ 96 h 289"/>
                <a:gd name="T42" fmla="*/ 289 w 353"/>
                <a:gd name="T43" fmla="*/ 32 h 289"/>
                <a:gd name="T44" fmla="*/ 176 w 353"/>
                <a:gd name="T45" fmla="*/ 0 h 289"/>
                <a:gd name="T46" fmla="*/ 64 w 353"/>
                <a:gd name="T47" fmla="*/ 32 h 289"/>
                <a:gd name="T48" fmla="*/ 0 w 353"/>
                <a:gd name="T49" fmla="*/ 64 h 289"/>
                <a:gd name="T50" fmla="*/ 32 w 353"/>
                <a:gd name="T51" fmla="*/ 289 h 289"/>
                <a:gd name="T52" fmla="*/ 353 w 353"/>
                <a:gd name="T53" fmla="*/ 256 h 289"/>
                <a:gd name="T54" fmla="*/ 321 w 353"/>
                <a:gd name="T55" fmla="*/ 32 h 289"/>
                <a:gd name="T56" fmla="*/ 267 w 353"/>
                <a:gd name="T57" fmla="*/ 192 h 289"/>
                <a:gd name="T58" fmla="*/ 337 w 353"/>
                <a:gd name="T59" fmla="*/ 208 h 289"/>
                <a:gd name="T60" fmla="*/ 321 w 353"/>
                <a:gd name="T61" fmla="*/ 272 h 289"/>
                <a:gd name="T62" fmla="*/ 16 w 353"/>
                <a:gd name="T63" fmla="*/ 256 h 289"/>
                <a:gd name="T64" fmla="*/ 93 w 353"/>
                <a:gd name="T65" fmla="*/ 208 h 289"/>
                <a:gd name="T66" fmla="*/ 16 w 353"/>
                <a:gd name="T67" fmla="*/ 192 h 289"/>
                <a:gd name="T68" fmla="*/ 32 w 353"/>
                <a:gd name="T69" fmla="*/ 48 h 289"/>
                <a:gd name="T70" fmla="*/ 120 w 353"/>
                <a:gd name="T71" fmla="*/ 16 h 289"/>
                <a:gd name="T72" fmla="*/ 232 w 353"/>
                <a:gd name="T73" fmla="*/ 16 h 289"/>
                <a:gd name="T74" fmla="*/ 321 w 353"/>
                <a:gd name="T75" fmla="*/ 48 h 289"/>
                <a:gd name="T76" fmla="*/ 337 w 353"/>
                <a:gd name="T77" fmla="*/ 19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89">
                  <a:moveTo>
                    <a:pt x="136" y="48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21" y="48"/>
                    <a:pt x="224" y="44"/>
                    <a:pt x="224" y="40"/>
                  </a:cubicBezTo>
                  <a:cubicBezTo>
                    <a:pt x="224" y="35"/>
                    <a:pt x="221" y="32"/>
                    <a:pt x="216" y="32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2" y="32"/>
                    <a:pt x="128" y="35"/>
                    <a:pt x="128" y="40"/>
                  </a:cubicBezTo>
                  <a:cubicBezTo>
                    <a:pt x="128" y="44"/>
                    <a:pt x="132" y="48"/>
                    <a:pt x="136" y="48"/>
                  </a:cubicBezTo>
                  <a:moveTo>
                    <a:pt x="176" y="112"/>
                  </a:moveTo>
                  <a:cubicBezTo>
                    <a:pt x="150" y="112"/>
                    <a:pt x="128" y="133"/>
                    <a:pt x="128" y="160"/>
                  </a:cubicBezTo>
                  <a:cubicBezTo>
                    <a:pt x="128" y="187"/>
                    <a:pt x="150" y="208"/>
                    <a:pt x="176" y="208"/>
                  </a:cubicBezTo>
                  <a:cubicBezTo>
                    <a:pt x="203" y="208"/>
                    <a:pt x="224" y="187"/>
                    <a:pt x="224" y="160"/>
                  </a:cubicBezTo>
                  <a:cubicBezTo>
                    <a:pt x="224" y="133"/>
                    <a:pt x="203" y="112"/>
                    <a:pt x="176" y="112"/>
                  </a:cubicBezTo>
                  <a:moveTo>
                    <a:pt x="176" y="192"/>
                  </a:moveTo>
                  <a:cubicBezTo>
                    <a:pt x="158" y="192"/>
                    <a:pt x="144" y="178"/>
                    <a:pt x="144" y="160"/>
                  </a:cubicBezTo>
                  <a:cubicBezTo>
                    <a:pt x="144" y="142"/>
                    <a:pt x="158" y="128"/>
                    <a:pt x="176" y="128"/>
                  </a:cubicBezTo>
                  <a:cubicBezTo>
                    <a:pt x="194" y="128"/>
                    <a:pt x="208" y="142"/>
                    <a:pt x="208" y="160"/>
                  </a:cubicBezTo>
                  <a:cubicBezTo>
                    <a:pt x="208" y="178"/>
                    <a:pt x="194" y="192"/>
                    <a:pt x="176" y="192"/>
                  </a:cubicBezTo>
                  <a:moveTo>
                    <a:pt x="176" y="80"/>
                  </a:moveTo>
                  <a:cubicBezTo>
                    <a:pt x="132" y="80"/>
                    <a:pt x="96" y="116"/>
                    <a:pt x="96" y="160"/>
                  </a:cubicBezTo>
                  <a:cubicBezTo>
                    <a:pt x="96" y="204"/>
                    <a:pt x="132" y="240"/>
                    <a:pt x="176" y="240"/>
                  </a:cubicBezTo>
                  <a:cubicBezTo>
                    <a:pt x="221" y="240"/>
                    <a:pt x="256" y="204"/>
                    <a:pt x="256" y="160"/>
                  </a:cubicBezTo>
                  <a:cubicBezTo>
                    <a:pt x="256" y="116"/>
                    <a:pt x="221" y="80"/>
                    <a:pt x="176" y="80"/>
                  </a:cubicBezTo>
                  <a:moveTo>
                    <a:pt x="176" y="224"/>
                  </a:moveTo>
                  <a:cubicBezTo>
                    <a:pt x="141" y="224"/>
                    <a:pt x="112" y="196"/>
                    <a:pt x="112" y="160"/>
                  </a:cubicBezTo>
                  <a:cubicBezTo>
                    <a:pt x="112" y="125"/>
                    <a:pt x="141" y="96"/>
                    <a:pt x="176" y="96"/>
                  </a:cubicBezTo>
                  <a:cubicBezTo>
                    <a:pt x="212" y="96"/>
                    <a:pt x="240" y="125"/>
                    <a:pt x="240" y="160"/>
                  </a:cubicBezTo>
                  <a:cubicBezTo>
                    <a:pt x="240" y="196"/>
                    <a:pt x="212" y="224"/>
                    <a:pt x="176" y="224"/>
                  </a:cubicBezTo>
                  <a:moveTo>
                    <a:pt x="297" y="128"/>
                  </a:moveTo>
                  <a:cubicBezTo>
                    <a:pt x="292" y="128"/>
                    <a:pt x="289" y="132"/>
                    <a:pt x="289" y="136"/>
                  </a:cubicBezTo>
                  <a:cubicBezTo>
                    <a:pt x="289" y="140"/>
                    <a:pt x="292" y="144"/>
                    <a:pt x="297" y="144"/>
                  </a:cubicBezTo>
                  <a:cubicBezTo>
                    <a:pt x="301" y="144"/>
                    <a:pt x="305" y="140"/>
                    <a:pt x="305" y="136"/>
                  </a:cubicBezTo>
                  <a:cubicBezTo>
                    <a:pt x="305" y="132"/>
                    <a:pt x="301" y="128"/>
                    <a:pt x="297" y="128"/>
                  </a:cubicBezTo>
                  <a:moveTo>
                    <a:pt x="297" y="64"/>
                  </a:moveTo>
                  <a:cubicBezTo>
                    <a:pt x="283" y="64"/>
                    <a:pt x="272" y="75"/>
                    <a:pt x="272" y="88"/>
                  </a:cubicBezTo>
                  <a:cubicBezTo>
                    <a:pt x="272" y="101"/>
                    <a:pt x="283" y="112"/>
                    <a:pt x="297" y="112"/>
                  </a:cubicBezTo>
                  <a:cubicBezTo>
                    <a:pt x="310" y="112"/>
                    <a:pt x="321" y="101"/>
                    <a:pt x="321" y="88"/>
                  </a:cubicBezTo>
                  <a:cubicBezTo>
                    <a:pt x="321" y="75"/>
                    <a:pt x="310" y="64"/>
                    <a:pt x="297" y="64"/>
                  </a:cubicBezTo>
                  <a:moveTo>
                    <a:pt x="297" y="96"/>
                  </a:moveTo>
                  <a:cubicBezTo>
                    <a:pt x="292" y="96"/>
                    <a:pt x="289" y="92"/>
                    <a:pt x="289" y="88"/>
                  </a:cubicBezTo>
                  <a:cubicBezTo>
                    <a:pt x="289" y="83"/>
                    <a:pt x="292" y="80"/>
                    <a:pt x="297" y="80"/>
                  </a:cubicBezTo>
                  <a:cubicBezTo>
                    <a:pt x="301" y="80"/>
                    <a:pt x="305" y="83"/>
                    <a:pt x="305" y="88"/>
                  </a:cubicBezTo>
                  <a:cubicBezTo>
                    <a:pt x="305" y="92"/>
                    <a:pt x="301" y="96"/>
                    <a:pt x="297" y="96"/>
                  </a:cubicBezTo>
                  <a:moveTo>
                    <a:pt x="321" y="32"/>
                  </a:moveTo>
                  <a:cubicBezTo>
                    <a:pt x="289" y="32"/>
                    <a:pt x="289" y="32"/>
                    <a:pt x="289" y="32"/>
                  </a:cubicBezTo>
                  <a:cubicBezTo>
                    <a:pt x="264" y="32"/>
                    <a:pt x="264" y="0"/>
                    <a:pt x="232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88" y="0"/>
                    <a:pt x="88" y="32"/>
                    <a:pt x="64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4" y="32"/>
                    <a:pt x="0" y="46"/>
                    <a:pt x="0" y="64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74"/>
                    <a:pt x="14" y="289"/>
                    <a:pt x="32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38" y="289"/>
                    <a:pt x="353" y="274"/>
                    <a:pt x="353" y="256"/>
                  </a:cubicBezTo>
                  <a:cubicBezTo>
                    <a:pt x="353" y="64"/>
                    <a:pt x="353" y="64"/>
                    <a:pt x="353" y="64"/>
                  </a:cubicBezTo>
                  <a:cubicBezTo>
                    <a:pt x="353" y="46"/>
                    <a:pt x="338" y="32"/>
                    <a:pt x="321" y="32"/>
                  </a:cubicBezTo>
                  <a:moveTo>
                    <a:pt x="337" y="192"/>
                  </a:moveTo>
                  <a:cubicBezTo>
                    <a:pt x="267" y="192"/>
                    <a:pt x="267" y="192"/>
                    <a:pt x="267" y="192"/>
                  </a:cubicBezTo>
                  <a:cubicBezTo>
                    <a:pt x="265" y="198"/>
                    <a:pt x="262" y="203"/>
                    <a:pt x="260" y="208"/>
                  </a:cubicBezTo>
                  <a:cubicBezTo>
                    <a:pt x="337" y="208"/>
                    <a:pt x="337" y="208"/>
                    <a:pt x="337" y="208"/>
                  </a:cubicBezTo>
                  <a:cubicBezTo>
                    <a:pt x="337" y="256"/>
                    <a:pt x="337" y="256"/>
                    <a:pt x="337" y="256"/>
                  </a:cubicBezTo>
                  <a:cubicBezTo>
                    <a:pt x="337" y="265"/>
                    <a:pt x="330" y="272"/>
                    <a:pt x="321" y="272"/>
                  </a:cubicBezTo>
                  <a:cubicBezTo>
                    <a:pt x="32" y="272"/>
                    <a:pt x="32" y="272"/>
                    <a:pt x="32" y="272"/>
                  </a:cubicBezTo>
                  <a:cubicBezTo>
                    <a:pt x="23" y="272"/>
                    <a:pt x="16" y="265"/>
                    <a:pt x="16" y="25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90" y="203"/>
                    <a:pt x="87" y="198"/>
                    <a:pt x="85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55"/>
                    <a:pt x="23" y="48"/>
                    <a:pt x="32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96" y="48"/>
                    <a:pt x="96" y="16"/>
                    <a:pt x="120" y="1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56" y="16"/>
                    <a:pt x="256" y="48"/>
                    <a:pt x="289" y="48"/>
                  </a:cubicBezTo>
                  <a:cubicBezTo>
                    <a:pt x="321" y="48"/>
                    <a:pt x="321" y="48"/>
                    <a:pt x="321" y="48"/>
                  </a:cubicBezTo>
                  <a:cubicBezTo>
                    <a:pt x="330" y="48"/>
                    <a:pt x="337" y="55"/>
                    <a:pt x="337" y="64"/>
                  </a:cubicBezTo>
                  <a:lnTo>
                    <a:pt x="337" y="1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5" name="Freeform 57"/>
            <p:cNvSpPr/>
            <p:nvPr/>
          </p:nvSpPr>
          <p:spPr bwMode="auto">
            <a:xfrm>
              <a:off x="7332956" y="4092023"/>
              <a:ext cx="125576" cy="14486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FFD5D9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20464" y="1682750"/>
            <a:ext cx="1061357" cy="1183821"/>
            <a:chOff x="8959850" y="1903016"/>
            <a:chExt cx="2025650" cy="2334419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8959850" y="1903016"/>
              <a:ext cx="2025650" cy="2334419"/>
            </a:xfrm>
            <a:custGeom>
              <a:avLst/>
              <a:gdLst>
                <a:gd name="T0" fmla="*/ 1275 w 2552"/>
                <a:gd name="T1" fmla="*/ 0 h 2941"/>
                <a:gd name="T2" fmla="*/ 0 w 2552"/>
                <a:gd name="T3" fmla="*/ 734 h 2941"/>
                <a:gd name="T4" fmla="*/ 0 w 2552"/>
                <a:gd name="T5" fmla="*/ 2210 h 2941"/>
                <a:gd name="T6" fmla="*/ 1275 w 2552"/>
                <a:gd name="T7" fmla="*/ 2941 h 2941"/>
                <a:gd name="T8" fmla="*/ 2552 w 2552"/>
                <a:gd name="T9" fmla="*/ 2210 h 2941"/>
                <a:gd name="T10" fmla="*/ 2552 w 2552"/>
                <a:gd name="T11" fmla="*/ 734 h 2941"/>
                <a:gd name="T12" fmla="*/ 1275 w 2552"/>
                <a:gd name="T13" fmla="*/ 0 h 2941"/>
                <a:gd name="T14" fmla="*/ 2391 w 2552"/>
                <a:gd name="T15" fmla="*/ 2117 h 2941"/>
                <a:gd name="T16" fmla="*/ 1275 w 2552"/>
                <a:gd name="T17" fmla="*/ 2757 h 2941"/>
                <a:gd name="T18" fmla="*/ 161 w 2552"/>
                <a:gd name="T19" fmla="*/ 2117 h 2941"/>
                <a:gd name="T20" fmla="*/ 161 w 2552"/>
                <a:gd name="T21" fmla="*/ 827 h 2941"/>
                <a:gd name="T22" fmla="*/ 1275 w 2552"/>
                <a:gd name="T23" fmla="*/ 187 h 2941"/>
                <a:gd name="T24" fmla="*/ 2391 w 2552"/>
                <a:gd name="T25" fmla="*/ 827 h 2941"/>
                <a:gd name="T26" fmla="*/ 2391 w 2552"/>
                <a:gd name="T27" fmla="*/ 2117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52" h="2941">
                  <a:moveTo>
                    <a:pt x="1275" y="0"/>
                  </a:moveTo>
                  <a:lnTo>
                    <a:pt x="0" y="734"/>
                  </a:lnTo>
                  <a:lnTo>
                    <a:pt x="0" y="2210"/>
                  </a:lnTo>
                  <a:lnTo>
                    <a:pt x="1275" y="2941"/>
                  </a:lnTo>
                  <a:lnTo>
                    <a:pt x="2552" y="2210"/>
                  </a:lnTo>
                  <a:lnTo>
                    <a:pt x="2552" y="734"/>
                  </a:lnTo>
                  <a:lnTo>
                    <a:pt x="1275" y="0"/>
                  </a:lnTo>
                  <a:close/>
                  <a:moveTo>
                    <a:pt x="2391" y="2117"/>
                  </a:moveTo>
                  <a:lnTo>
                    <a:pt x="1275" y="2757"/>
                  </a:lnTo>
                  <a:lnTo>
                    <a:pt x="161" y="2117"/>
                  </a:lnTo>
                  <a:lnTo>
                    <a:pt x="161" y="827"/>
                  </a:lnTo>
                  <a:lnTo>
                    <a:pt x="1275" y="187"/>
                  </a:lnTo>
                  <a:lnTo>
                    <a:pt x="2391" y="827"/>
                  </a:lnTo>
                  <a:lnTo>
                    <a:pt x="2391" y="2117"/>
                  </a:lnTo>
                  <a:close/>
                </a:path>
              </a:pathLst>
            </a:custGeom>
            <a:solidFill>
              <a:srgbClr val="AEC4E1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1" name="Freeform 53"/>
            <p:cNvSpPr/>
            <p:nvPr/>
          </p:nvSpPr>
          <p:spPr bwMode="auto">
            <a:xfrm>
              <a:off x="9213199" y="2194070"/>
              <a:ext cx="1518953" cy="1752311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AEC4E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9731201" y="2775090"/>
              <a:ext cx="482949" cy="590270"/>
            </a:xfrm>
            <a:custGeom>
              <a:avLst/>
              <a:gdLst>
                <a:gd name="T0" fmla="*/ 112 w 289"/>
                <a:gd name="T1" fmla="*/ 176 h 353"/>
                <a:gd name="T2" fmla="*/ 80 w 289"/>
                <a:gd name="T3" fmla="*/ 144 h 353"/>
                <a:gd name="T4" fmla="*/ 80 w 289"/>
                <a:gd name="T5" fmla="*/ 225 h 353"/>
                <a:gd name="T6" fmla="*/ 112 w 289"/>
                <a:gd name="T7" fmla="*/ 192 h 353"/>
                <a:gd name="T8" fmla="*/ 80 w 289"/>
                <a:gd name="T9" fmla="*/ 225 h 353"/>
                <a:gd name="T10" fmla="*/ 112 w 289"/>
                <a:gd name="T11" fmla="*/ 273 h 353"/>
                <a:gd name="T12" fmla="*/ 80 w 289"/>
                <a:gd name="T13" fmla="*/ 241 h 353"/>
                <a:gd name="T14" fmla="*/ 128 w 289"/>
                <a:gd name="T15" fmla="*/ 321 h 353"/>
                <a:gd name="T16" fmla="*/ 160 w 289"/>
                <a:gd name="T17" fmla="*/ 289 h 353"/>
                <a:gd name="T18" fmla="*/ 128 w 289"/>
                <a:gd name="T19" fmla="*/ 321 h 353"/>
                <a:gd name="T20" fmla="*/ 112 w 289"/>
                <a:gd name="T21" fmla="*/ 321 h 353"/>
                <a:gd name="T22" fmla="*/ 80 w 289"/>
                <a:gd name="T23" fmla="*/ 289 h 353"/>
                <a:gd name="T24" fmla="*/ 128 w 289"/>
                <a:gd name="T25" fmla="*/ 273 h 353"/>
                <a:gd name="T26" fmla="*/ 160 w 289"/>
                <a:gd name="T27" fmla="*/ 241 h 353"/>
                <a:gd name="T28" fmla="*/ 128 w 289"/>
                <a:gd name="T29" fmla="*/ 273 h 353"/>
                <a:gd name="T30" fmla="*/ 64 w 289"/>
                <a:gd name="T31" fmla="*/ 225 h 353"/>
                <a:gd name="T32" fmla="*/ 32 w 289"/>
                <a:gd name="T33" fmla="*/ 192 h 353"/>
                <a:gd name="T34" fmla="*/ 32 w 289"/>
                <a:gd name="T35" fmla="*/ 321 h 353"/>
                <a:gd name="T36" fmla="*/ 64 w 289"/>
                <a:gd name="T37" fmla="*/ 289 h 353"/>
                <a:gd name="T38" fmla="*/ 32 w 289"/>
                <a:gd name="T39" fmla="*/ 321 h 353"/>
                <a:gd name="T40" fmla="*/ 64 w 289"/>
                <a:gd name="T41" fmla="*/ 176 h 353"/>
                <a:gd name="T42" fmla="*/ 32 w 289"/>
                <a:gd name="T43" fmla="*/ 144 h 353"/>
                <a:gd name="T44" fmla="*/ 32 w 289"/>
                <a:gd name="T45" fmla="*/ 273 h 353"/>
                <a:gd name="T46" fmla="*/ 64 w 289"/>
                <a:gd name="T47" fmla="*/ 241 h 353"/>
                <a:gd name="T48" fmla="*/ 32 w 289"/>
                <a:gd name="T49" fmla="*/ 273 h 353"/>
                <a:gd name="T50" fmla="*/ 257 w 289"/>
                <a:gd name="T51" fmla="*/ 321 h 353"/>
                <a:gd name="T52" fmla="*/ 224 w 289"/>
                <a:gd name="T53" fmla="*/ 192 h 353"/>
                <a:gd name="T54" fmla="*/ 128 w 289"/>
                <a:gd name="T55" fmla="*/ 225 h 353"/>
                <a:gd name="T56" fmla="*/ 160 w 289"/>
                <a:gd name="T57" fmla="*/ 192 h 353"/>
                <a:gd name="T58" fmla="*/ 128 w 289"/>
                <a:gd name="T59" fmla="*/ 225 h 353"/>
                <a:gd name="T60" fmla="*/ 257 w 289"/>
                <a:gd name="T61" fmla="*/ 128 h 353"/>
                <a:gd name="T62" fmla="*/ 32 w 289"/>
                <a:gd name="T63" fmla="*/ 32 h 353"/>
                <a:gd name="T64" fmla="*/ 48 w 289"/>
                <a:gd name="T65" fmla="*/ 48 h 353"/>
                <a:gd name="T66" fmla="*/ 241 w 289"/>
                <a:gd name="T67" fmla="*/ 112 h 353"/>
                <a:gd name="T68" fmla="*/ 48 w 289"/>
                <a:gd name="T69" fmla="*/ 48 h 353"/>
                <a:gd name="T70" fmla="*/ 208 w 289"/>
                <a:gd name="T71" fmla="*/ 176 h 353"/>
                <a:gd name="T72" fmla="*/ 176 w 289"/>
                <a:gd name="T73" fmla="*/ 144 h 353"/>
                <a:gd name="T74" fmla="*/ 257 w 289"/>
                <a:gd name="T75" fmla="*/ 0 h 353"/>
                <a:gd name="T76" fmla="*/ 0 w 289"/>
                <a:gd name="T77" fmla="*/ 32 h 353"/>
                <a:gd name="T78" fmla="*/ 32 w 289"/>
                <a:gd name="T79" fmla="*/ 353 h 353"/>
                <a:gd name="T80" fmla="*/ 289 w 289"/>
                <a:gd name="T81" fmla="*/ 321 h 353"/>
                <a:gd name="T82" fmla="*/ 257 w 289"/>
                <a:gd name="T83" fmla="*/ 0 h 353"/>
                <a:gd name="T84" fmla="*/ 257 w 289"/>
                <a:gd name="T85" fmla="*/ 337 h 353"/>
                <a:gd name="T86" fmla="*/ 16 w 289"/>
                <a:gd name="T87" fmla="*/ 321 h 353"/>
                <a:gd name="T88" fmla="*/ 32 w 289"/>
                <a:gd name="T89" fmla="*/ 16 h 353"/>
                <a:gd name="T90" fmla="*/ 273 w 289"/>
                <a:gd name="T91" fmla="*/ 32 h 353"/>
                <a:gd name="T92" fmla="*/ 224 w 289"/>
                <a:gd name="T93" fmla="*/ 176 h 353"/>
                <a:gd name="T94" fmla="*/ 257 w 289"/>
                <a:gd name="T95" fmla="*/ 144 h 353"/>
                <a:gd name="T96" fmla="*/ 224 w 289"/>
                <a:gd name="T97" fmla="*/ 176 h 353"/>
                <a:gd name="T98" fmla="*/ 208 w 289"/>
                <a:gd name="T99" fmla="*/ 225 h 353"/>
                <a:gd name="T100" fmla="*/ 176 w 289"/>
                <a:gd name="T101" fmla="*/ 192 h 353"/>
                <a:gd name="T102" fmla="*/ 176 w 289"/>
                <a:gd name="T103" fmla="*/ 321 h 353"/>
                <a:gd name="T104" fmla="*/ 208 w 289"/>
                <a:gd name="T105" fmla="*/ 289 h 353"/>
                <a:gd name="T106" fmla="*/ 176 w 289"/>
                <a:gd name="T107" fmla="*/ 321 h 353"/>
                <a:gd name="T108" fmla="*/ 160 w 289"/>
                <a:gd name="T109" fmla="*/ 176 h 353"/>
                <a:gd name="T110" fmla="*/ 128 w 289"/>
                <a:gd name="T111" fmla="*/ 144 h 353"/>
                <a:gd name="T112" fmla="*/ 176 w 289"/>
                <a:gd name="T113" fmla="*/ 273 h 353"/>
                <a:gd name="T114" fmla="*/ 208 w 289"/>
                <a:gd name="T115" fmla="*/ 241 h 353"/>
                <a:gd name="T116" fmla="*/ 176 w 289"/>
                <a:gd name="T117" fmla="*/ 27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9" h="353">
                  <a:moveTo>
                    <a:pt x="80" y="176"/>
                  </a:moveTo>
                  <a:cubicBezTo>
                    <a:pt x="112" y="176"/>
                    <a:pt x="112" y="176"/>
                    <a:pt x="112" y="176"/>
                  </a:cubicBezTo>
                  <a:cubicBezTo>
                    <a:pt x="112" y="144"/>
                    <a:pt x="112" y="144"/>
                    <a:pt x="112" y="144"/>
                  </a:cubicBezTo>
                  <a:cubicBezTo>
                    <a:pt x="80" y="144"/>
                    <a:pt x="80" y="144"/>
                    <a:pt x="80" y="144"/>
                  </a:cubicBezTo>
                  <a:lnTo>
                    <a:pt x="80" y="176"/>
                  </a:lnTo>
                  <a:close/>
                  <a:moveTo>
                    <a:pt x="80" y="225"/>
                  </a:moveTo>
                  <a:cubicBezTo>
                    <a:pt x="112" y="225"/>
                    <a:pt x="112" y="225"/>
                    <a:pt x="112" y="225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80" y="192"/>
                    <a:pt x="80" y="192"/>
                    <a:pt x="80" y="192"/>
                  </a:cubicBezTo>
                  <a:lnTo>
                    <a:pt x="80" y="225"/>
                  </a:lnTo>
                  <a:close/>
                  <a:moveTo>
                    <a:pt x="80" y="273"/>
                  </a:moveTo>
                  <a:cubicBezTo>
                    <a:pt x="112" y="273"/>
                    <a:pt x="112" y="273"/>
                    <a:pt x="112" y="273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80" y="241"/>
                    <a:pt x="80" y="241"/>
                    <a:pt x="80" y="241"/>
                  </a:cubicBezTo>
                  <a:lnTo>
                    <a:pt x="80" y="273"/>
                  </a:lnTo>
                  <a:close/>
                  <a:moveTo>
                    <a:pt x="128" y="321"/>
                  </a:moveTo>
                  <a:cubicBezTo>
                    <a:pt x="160" y="321"/>
                    <a:pt x="160" y="321"/>
                    <a:pt x="160" y="321"/>
                  </a:cubicBezTo>
                  <a:cubicBezTo>
                    <a:pt x="160" y="289"/>
                    <a:pt x="160" y="289"/>
                    <a:pt x="160" y="289"/>
                  </a:cubicBezTo>
                  <a:cubicBezTo>
                    <a:pt x="128" y="289"/>
                    <a:pt x="128" y="289"/>
                    <a:pt x="128" y="289"/>
                  </a:cubicBezTo>
                  <a:lnTo>
                    <a:pt x="128" y="321"/>
                  </a:lnTo>
                  <a:close/>
                  <a:moveTo>
                    <a:pt x="80" y="321"/>
                  </a:moveTo>
                  <a:cubicBezTo>
                    <a:pt x="112" y="321"/>
                    <a:pt x="112" y="321"/>
                    <a:pt x="112" y="321"/>
                  </a:cubicBezTo>
                  <a:cubicBezTo>
                    <a:pt x="112" y="289"/>
                    <a:pt x="112" y="289"/>
                    <a:pt x="112" y="289"/>
                  </a:cubicBezTo>
                  <a:cubicBezTo>
                    <a:pt x="80" y="289"/>
                    <a:pt x="80" y="289"/>
                    <a:pt x="80" y="289"/>
                  </a:cubicBezTo>
                  <a:lnTo>
                    <a:pt x="80" y="321"/>
                  </a:lnTo>
                  <a:close/>
                  <a:moveTo>
                    <a:pt x="128" y="273"/>
                  </a:moveTo>
                  <a:cubicBezTo>
                    <a:pt x="160" y="273"/>
                    <a:pt x="160" y="273"/>
                    <a:pt x="160" y="273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28" y="241"/>
                    <a:pt x="128" y="241"/>
                    <a:pt x="128" y="241"/>
                  </a:cubicBezTo>
                  <a:lnTo>
                    <a:pt x="128" y="273"/>
                  </a:lnTo>
                  <a:close/>
                  <a:moveTo>
                    <a:pt x="32" y="225"/>
                  </a:moveTo>
                  <a:cubicBezTo>
                    <a:pt x="64" y="225"/>
                    <a:pt x="64" y="225"/>
                    <a:pt x="64" y="225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32" y="192"/>
                    <a:pt x="32" y="192"/>
                    <a:pt x="32" y="192"/>
                  </a:cubicBezTo>
                  <a:lnTo>
                    <a:pt x="32" y="225"/>
                  </a:lnTo>
                  <a:close/>
                  <a:moveTo>
                    <a:pt x="32" y="321"/>
                  </a:moveTo>
                  <a:cubicBezTo>
                    <a:pt x="64" y="321"/>
                    <a:pt x="64" y="321"/>
                    <a:pt x="64" y="321"/>
                  </a:cubicBezTo>
                  <a:cubicBezTo>
                    <a:pt x="64" y="289"/>
                    <a:pt x="64" y="289"/>
                    <a:pt x="64" y="289"/>
                  </a:cubicBezTo>
                  <a:cubicBezTo>
                    <a:pt x="32" y="289"/>
                    <a:pt x="32" y="289"/>
                    <a:pt x="32" y="289"/>
                  </a:cubicBezTo>
                  <a:lnTo>
                    <a:pt x="32" y="321"/>
                  </a:lnTo>
                  <a:close/>
                  <a:moveTo>
                    <a:pt x="32" y="176"/>
                  </a:moveTo>
                  <a:cubicBezTo>
                    <a:pt x="64" y="176"/>
                    <a:pt x="64" y="176"/>
                    <a:pt x="64" y="176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32" y="144"/>
                    <a:pt x="32" y="144"/>
                    <a:pt x="32" y="144"/>
                  </a:cubicBezTo>
                  <a:lnTo>
                    <a:pt x="32" y="176"/>
                  </a:lnTo>
                  <a:close/>
                  <a:moveTo>
                    <a:pt x="32" y="273"/>
                  </a:moveTo>
                  <a:cubicBezTo>
                    <a:pt x="64" y="273"/>
                    <a:pt x="64" y="273"/>
                    <a:pt x="64" y="273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32" y="241"/>
                    <a:pt x="32" y="241"/>
                    <a:pt x="32" y="241"/>
                  </a:cubicBezTo>
                  <a:lnTo>
                    <a:pt x="32" y="273"/>
                  </a:lnTo>
                  <a:close/>
                  <a:moveTo>
                    <a:pt x="224" y="321"/>
                  </a:moveTo>
                  <a:cubicBezTo>
                    <a:pt x="257" y="321"/>
                    <a:pt x="257" y="321"/>
                    <a:pt x="257" y="321"/>
                  </a:cubicBezTo>
                  <a:cubicBezTo>
                    <a:pt x="257" y="192"/>
                    <a:pt x="257" y="192"/>
                    <a:pt x="257" y="192"/>
                  </a:cubicBezTo>
                  <a:cubicBezTo>
                    <a:pt x="224" y="192"/>
                    <a:pt x="224" y="192"/>
                    <a:pt x="224" y="192"/>
                  </a:cubicBezTo>
                  <a:lnTo>
                    <a:pt x="224" y="321"/>
                  </a:lnTo>
                  <a:close/>
                  <a:moveTo>
                    <a:pt x="128" y="225"/>
                  </a:moveTo>
                  <a:cubicBezTo>
                    <a:pt x="160" y="225"/>
                    <a:pt x="160" y="225"/>
                    <a:pt x="160" y="225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28" y="192"/>
                    <a:pt x="128" y="192"/>
                    <a:pt x="128" y="192"/>
                  </a:cubicBezTo>
                  <a:lnTo>
                    <a:pt x="128" y="225"/>
                  </a:lnTo>
                  <a:close/>
                  <a:moveTo>
                    <a:pt x="32" y="128"/>
                  </a:moveTo>
                  <a:cubicBezTo>
                    <a:pt x="257" y="128"/>
                    <a:pt x="257" y="128"/>
                    <a:pt x="257" y="128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28"/>
                  </a:lnTo>
                  <a:close/>
                  <a:moveTo>
                    <a:pt x="48" y="48"/>
                  </a:moveTo>
                  <a:cubicBezTo>
                    <a:pt x="241" y="48"/>
                    <a:pt x="241" y="48"/>
                    <a:pt x="241" y="48"/>
                  </a:cubicBezTo>
                  <a:cubicBezTo>
                    <a:pt x="241" y="112"/>
                    <a:pt x="241" y="112"/>
                    <a:pt x="241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48"/>
                  </a:lnTo>
                  <a:close/>
                  <a:moveTo>
                    <a:pt x="176" y="176"/>
                  </a:moveTo>
                  <a:cubicBezTo>
                    <a:pt x="208" y="176"/>
                    <a:pt x="208" y="176"/>
                    <a:pt x="208" y="176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176" y="144"/>
                    <a:pt x="176" y="144"/>
                    <a:pt x="176" y="144"/>
                  </a:cubicBezTo>
                  <a:lnTo>
                    <a:pt x="176" y="176"/>
                  </a:lnTo>
                  <a:close/>
                  <a:moveTo>
                    <a:pt x="25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0" y="339"/>
                    <a:pt x="14" y="353"/>
                    <a:pt x="32" y="353"/>
                  </a:cubicBezTo>
                  <a:cubicBezTo>
                    <a:pt x="257" y="353"/>
                    <a:pt x="257" y="353"/>
                    <a:pt x="257" y="353"/>
                  </a:cubicBezTo>
                  <a:cubicBezTo>
                    <a:pt x="274" y="353"/>
                    <a:pt x="289" y="339"/>
                    <a:pt x="289" y="321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moveTo>
                    <a:pt x="273" y="321"/>
                  </a:moveTo>
                  <a:cubicBezTo>
                    <a:pt x="273" y="330"/>
                    <a:pt x="265" y="337"/>
                    <a:pt x="257" y="337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23" y="337"/>
                    <a:pt x="16" y="330"/>
                    <a:pt x="16" y="32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3"/>
                    <a:pt x="23" y="16"/>
                    <a:pt x="32" y="16"/>
                  </a:cubicBezTo>
                  <a:cubicBezTo>
                    <a:pt x="257" y="16"/>
                    <a:pt x="257" y="16"/>
                    <a:pt x="257" y="16"/>
                  </a:cubicBezTo>
                  <a:cubicBezTo>
                    <a:pt x="265" y="16"/>
                    <a:pt x="273" y="23"/>
                    <a:pt x="273" y="32"/>
                  </a:cubicBezTo>
                  <a:lnTo>
                    <a:pt x="273" y="321"/>
                  </a:lnTo>
                  <a:close/>
                  <a:moveTo>
                    <a:pt x="224" y="176"/>
                  </a:moveTo>
                  <a:cubicBezTo>
                    <a:pt x="257" y="176"/>
                    <a:pt x="257" y="176"/>
                    <a:pt x="257" y="176"/>
                  </a:cubicBezTo>
                  <a:cubicBezTo>
                    <a:pt x="257" y="144"/>
                    <a:pt x="257" y="144"/>
                    <a:pt x="257" y="144"/>
                  </a:cubicBezTo>
                  <a:cubicBezTo>
                    <a:pt x="224" y="144"/>
                    <a:pt x="224" y="144"/>
                    <a:pt x="224" y="144"/>
                  </a:cubicBezTo>
                  <a:lnTo>
                    <a:pt x="224" y="176"/>
                  </a:lnTo>
                  <a:close/>
                  <a:moveTo>
                    <a:pt x="176" y="225"/>
                  </a:moveTo>
                  <a:cubicBezTo>
                    <a:pt x="208" y="225"/>
                    <a:pt x="208" y="225"/>
                    <a:pt x="208" y="225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176" y="192"/>
                    <a:pt x="176" y="192"/>
                    <a:pt x="176" y="192"/>
                  </a:cubicBezTo>
                  <a:lnTo>
                    <a:pt x="176" y="225"/>
                  </a:lnTo>
                  <a:close/>
                  <a:moveTo>
                    <a:pt x="176" y="321"/>
                  </a:moveTo>
                  <a:cubicBezTo>
                    <a:pt x="208" y="321"/>
                    <a:pt x="208" y="321"/>
                    <a:pt x="208" y="321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176" y="289"/>
                    <a:pt x="176" y="289"/>
                    <a:pt x="176" y="289"/>
                  </a:cubicBezTo>
                  <a:lnTo>
                    <a:pt x="176" y="321"/>
                  </a:lnTo>
                  <a:close/>
                  <a:moveTo>
                    <a:pt x="128" y="176"/>
                  </a:moveTo>
                  <a:cubicBezTo>
                    <a:pt x="160" y="176"/>
                    <a:pt x="160" y="176"/>
                    <a:pt x="160" y="176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28" y="176"/>
                  </a:lnTo>
                  <a:close/>
                  <a:moveTo>
                    <a:pt x="176" y="273"/>
                  </a:moveTo>
                  <a:cubicBezTo>
                    <a:pt x="208" y="273"/>
                    <a:pt x="208" y="273"/>
                    <a:pt x="208" y="273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176" y="241"/>
                    <a:pt x="176" y="241"/>
                    <a:pt x="176" y="241"/>
                  </a:cubicBezTo>
                  <a:lnTo>
                    <a:pt x="176" y="2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9909887" y="4092023"/>
              <a:ext cx="125576" cy="14486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AEC4E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06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项目开发计划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47" name="文本框 46"/>
          <p:cNvSpPr txBox="1"/>
          <p:nvPr userDrawn="1"/>
        </p:nvSpPr>
        <p:spPr>
          <a:xfrm>
            <a:off x="1381125" y="3175000"/>
            <a:ext cx="2111375" cy="2825750"/>
          </a:xfrm>
          <a:prstGeom prst="rect">
            <a:avLst/>
          </a:prstGeom>
        </p:spPr>
        <p:txBody>
          <a:bodyPr wrap="square" rtlCol="0">
            <a:noAutofit/>
          </a:bodyPr>
          <a:p>
            <a:endParaRPr lang="zh-CN" altLang="en-US"/>
          </a:p>
          <a:p>
            <a:r>
              <a:rPr lang="zh-CN" altLang="en-US"/>
              <a:t>游戏策划：</a:t>
            </a:r>
            <a:endParaRPr lang="zh-CN" altLang="en-US"/>
          </a:p>
          <a:p>
            <a:r>
              <a:rPr lang="en-US" altLang="zh-CN">
                <a:sym typeface="+mn-ea"/>
              </a:rPr>
              <a:t>•</a:t>
            </a:r>
            <a:r>
              <a:rPr lang="zh-CN" altLang="en-US">
                <a:sym typeface="+mn-ea"/>
              </a:rPr>
              <a:t>概念设计（完成）</a:t>
            </a:r>
            <a:endParaRPr lang="zh-CN" altLang="en-US"/>
          </a:p>
          <a:p>
            <a:r>
              <a:rPr lang="en-US" altLang="zh-CN">
                <a:sym typeface="+mn-ea"/>
              </a:rPr>
              <a:t>•</a:t>
            </a:r>
            <a:r>
              <a:rPr lang="zh-CN" altLang="en-US"/>
              <a:t>故事、脚本</a:t>
            </a:r>
            <a:endParaRPr lang="zh-CN" altLang="en-US"/>
          </a:p>
          <a:p>
            <a:r>
              <a:rPr lang="en-US" altLang="zh-CN">
                <a:sym typeface="+mn-ea"/>
              </a:rPr>
              <a:t>•</a:t>
            </a:r>
            <a:r>
              <a:rPr lang="zh-CN" altLang="en-US"/>
              <a:t>玩法、关卡</a:t>
            </a:r>
            <a:endParaRPr lang="zh-CN" altLang="en-US"/>
          </a:p>
          <a:p>
            <a:r>
              <a:rPr lang="en-US" altLang="zh-CN">
                <a:sym typeface="+mn-ea"/>
              </a:rPr>
              <a:t>•</a:t>
            </a:r>
            <a:r>
              <a:rPr lang="zh-CN" altLang="en-US"/>
              <a:t>数值</a:t>
            </a:r>
            <a:endParaRPr lang="zh-CN" altLang="en-US"/>
          </a:p>
          <a:p>
            <a:r>
              <a:rPr lang="en-US" altLang="zh-CN">
                <a:sym typeface="+mn-ea"/>
              </a:rPr>
              <a:t>•</a:t>
            </a:r>
            <a:r>
              <a:rPr lang="zh-CN" altLang="en-US"/>
              <a:t>音效、背景音乐</a:t>
            </a:r>
            <a:endParaRPr lang="zh-CN" altLang="en-US"/>
          </a:p>
          <a:p>
            <a:r>
              <a:rPr lang="en-US" altLang="zh-CN">
                <a:sym typeface="+mn-ea"/>
              </a:rPr>
              <a:t>•</a:t>
            </a:r>
            <a:r>
              <a:rPr lang="zh-CN" altLang="en-US">
                <a:sym typeface="+mn-ea"/>
              </a:rPr>
              <a:t>以上</a:t>
            </a:r>
            <a:r>
              <a:rPr lang="zh-CN" altLang="en-US"/>
              <a:t>的初期设定</a:t>
            </a:r>
            <a:endParaRPr lang="zh-CN" altLang="en-US"/>
          </a:p>
        </p:txBody>
      </p:sp>
      <p:sp>
        <p:nvSpPr>
          <p:cNvPr id="50" name="文本框 49"/>
          <p:cNvSpPr txBox="1"/>
          <p:nvPr userDrawn="1"/>
        </p:nvSpPr>
        <p:spPr>
          <a:xfrm>
            <a:off x="6554107" y="3390447"/>
            <a:ext cx="2163536" cy="283028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游戏程序 </a:t>
            </a:r>
            <a:r>
              <a:rPr lang="en-US" altLang="zh-CN"/>
              <a:t>•</a:t>
            </a:r>
            <a:r>
              <a:rPr lang="zh-CN" altLang="en-US"/>
              <a:t>游戏开发工具 </a:t>
            </a:r>
            <a:r>
              <a:rPr lang="en-US" altLang="zh-CN"/>
              <a:t>(Unity 3D)•</a:t>
            </a:r>
            <a:r>
              <a:rPr lang="zh-CN" altLang="en-US"/>
              <a:t>提案 </a:t>
            </a:r>
            <a:r>
              <a:rPr lang="en-US" altLang="zh-CN"/>
              <a:t>•</a:t>
            </a:r>
            <a:r>
              <a:rPr lang="zh-CN" altLang="en-US"/>
              <a:t>制作 </a:t>
            </a:r>
            <a:r>
              <a:rPr lang="en-US" altLang="zh-CN"/>
              <a:t>•</a:t>
            </a:r>
            <a:r>
              <a:rPr lang="zh-CN" altLang="en-US"/>
              <a:t>测试 </a:t>
            </a:r>
            <a:r>
              <a:rPr lang="en-US" altLang="zh-CN"/>
              <a:t>•</a:t>
            </a:r>
            <a:r>
              <a:rPr lang="zh-CN" altLang="en-US"/>
              <a:t>除錯 </a:t>
            </a:r>
            <a:r>
              <a:rPr lang="en-US" altLang="zh-CN"/>
              <a:t>•</a:t>
            </a:r>
            <a:r>
              <a:rPr lang="zh-CN" altLang="en-US"/>
              <a:t>调试</a:t>
            </a:r>
            <a:endParaRPr lang="en-US" altLang="zh-CN"/>
          </a:p>
          <a:p>
            <a:endParaRPr lang="zh-CN" altLang="en-US"/>
          </a:p>
        </p:txBody>
      </p:sp>
      <p:sp>
        <p:nvSpPr>
          <p:cNvPr id="51" name="文本框 50"/>
          <p:cNvSpPr txBox="1"/>
          <p:nvPr userDrawn="1"/>
        </p:nvSpPr>
        <p:spPr>
          <a:xfrm>
            <a:off x="3968750" y="3406322"/>
            <a:ext cx="2163536" cy="283028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游戏美术</a:t>
            </a:r>
            <a:endParaRPr lang="zh-CN" altLang="en-US"/>
          </a:p>
          <a:p>
            <a:r>
              <a:rPr lang="en-US" altLang="zh-CN">
                <a:sym typeface="+mn-ea"/>
              </a:rPr>
              <a:t>•</a:t>
            </a:r>
            <a:r>
              <a:rPr lang="zh-CN" altLang="en-US"/>
              <a:t>确定总体美术风格•场景</a:t>
            </a:r>
            <a:r>
              <a:rPr lang="en-US" altLang="zh-CN"/>
              <a:t>•</a:t>
            </a:r>
            <a:r>
              <a:rPr lang="zh-CN" altLang="en-US"/>
              <a:t>人物立绘 </a:t>
            </a:r>
            <a:endParaRPr lang="zh-CN" altLang="en-US"/>
          </a:p>
          <a:p>
            <a:r>
              <a:rPr lang="en-US" altLang="zh-CN">
                <a:sym typeface="+mn-ea"/>
              </a:rPr>
              <a:t>•</a:t>
            </a:r>
            <a:r>
              <a:rPr lang="zh-CN" altLang="en-US">
                <a:sym typeface="+mn-ea"/>
              </a:rPr>
              <a:t>道具</a:t>
            </a:r>
            <a:r>
              <a:rPr lang="en-US" altLang="zh-CN"/>
              <a:t>•</a:t>
            </a:r>
            <a:r>
              <a:rPr lang="zh-CN" altLang="en-US"/>
              <a:t>用户界面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52" name="文本框 51"/>
          <p:cNvSpPr txBox="1"/>
          <p:nvPr userDrawn="1"/>
        </p:nvSpPr>
        <p:spPr>
          <a:xfrm>
            <a:off x="9130393" y="3397250"/>
            <a:ext cx="2163536" cy="283028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游戏整和 </a:t>
            </a:r>
            <a:endParaRPr lang="zh-CN" altLang="en-US"/>
          </a:p>
          <a:p>
            <a:r>
              <a:rPr lang="en-US" altLang="zh-CN"/>
              <a:t>•</a:t>
            </a:r>
            <a:r>
              <a:rPr lang="zh-CN" altLang="en-US"/>
              <a:t>关卡串联 </a:t>
            </a:r>
            <a:endParaRPr lang="zh-CN" altLang="en-US"/>
          </a:p>
          <a:p>
            <a:r>
              <a:rPr lang="en-US" altLang="zh-CN"/>
              <a:t>•</a:t>
            </a:r>
            <a:r>
              <a:rPr lang="zh-CN" altLang="en-US"/>
              <a:t>数值调整 </a:t>
            </a:r>
            <a:endParaRPr lang="zh-CN" altLang="en-US"/>
          </a:p>
          <a:p>
            <a:r>
              <a:rPr lang="en-US" altLang="zh-CN"/>
              <a:t>•</a:t>
            </a:r>
            <a:r>
              <a:rPr lang="zh-CN" altLang="en-US"/>
              <a:t>音效置入</a:t>
            </a:r>
            <a:r>
              <a:rPr lang="en-US" altLang="zh-CN"/>
              <a:t>•</a:t>
            </a:r>
            <a:r>
              <a:rPr lang="zh-CN" altLang="en-US"/>
              <a:t>完成所有美术•程序与美术結合•完成攻略（？）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53" name="左右箭头 52"/>
          <p:cNvSpPr/>
          <p:nvPr userDrawn="1"/>
        </p:nvSpPr>
        <p:spPr>
          <a:xfrm>
            <a:off x="2667000" y="2100943"/>
            <a:ext cx="1061357" cy="353786"/>
          </a:xfrm>
          <a:prstGeom prst="leftRight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1200">
                <a:solidFill>
                  <a:srgbClr val="000000"/>
                </a:solidFill>
              </a:rPr>
              <a:t>同时进行</a:t>
            </a:r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54" name="左右箭头 53"/>
          <p:cNvSpPr/>
          <p:nvPr userDrawn="1"/>
        </p:nvSpPr>
        <p:spPr>
          <a:xfrm>
            <a:off x="5256893" y="2078264"/>
            <a:ext cx="1061357" cy="353786"/>
          </a:xfrm>
          <a:prstGeom prst="leftRight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1200">
                <a:solidFill>
                  <a:srgbClr val="000000"/>
                </a:solidFill>
              </a:rPr>
              <a:t>同时进行</a:t>
            </a:r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55" name="右箭头 54"/>
          <p:cNvSpPr/>
          <p:nvPr userDrawn="1"/>
        </p:nvSpPr>
        <p:spPr>
          <a:xfrm>
            <a:off x="8019899" y="1873401"/>
            <a:ext cx="1183821" cy="285750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6" name="右箭头 55"/>
          <p:cNvSpPr/>
          <p:nvPr userDrawn="1"/>
        </p:nvSpPr>
        <p:spPr>
          <a:xfrm>
            <a:off x="8024434" y="2136473"/>
            <a:ext cx="1183821" cy="285750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>
                <a:solidFill>
                  <a:srgbClr val="000000"/>
                </a:solidFill>
              </a:rPr>
              <a:t>最后整合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" name="右箭头 57"/>
          <p:cNvSpPr/>
          <p:nvPr userDrawn="1"/>
        </p:nvSpPr>
        <p:spPr>
          <a:xfrm>
            <a:off x="8024434" y="2422223"/>
            <a:ext cx="1183821" cy="285750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0"/>
            <a:ext cx="12192001" cy="6867002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396059" y="1346654"/>
            <a:ext cx="7401152" cy="4173582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2808505" y="2509267"/>
            <a:ext cx="65749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6D6E9E"/>
                </a:solidFill>
                <a:latin typeface="+mn-lt"/>
                <a:ea typeface="+mn-ea"/>
                <a:cs typeface="+mn-ea"/>
                <a:sym typeface="+mn-lt"/>
              </a:rPr>
              <a:t>感谢欣赏</a:t>
            </a:r>
            <a:endParaRPr lang="zh-CN" altLang="en-US" b="1" dirty="0">
              <a:solidFill>
                <a:srgbClr val="6D6E9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71698" y="4231431"/>
            <a:ext cx="5048815" cy="45719"/>
            <a:chOff x="3588208" y="4655611"/>
            <a:chExt cx="5048815" cy="45719"/>
          </a:xfrm>
        </p:grpSpPr>
        <p:sp>
          <p:nvSpPr>
            <p:cNvPr id="4" name="矩形: 圆角 3"/>
            <p:cNvSpPr/>
            <p:nvPr/>
          </p:nvSpPr>
          <p:spPr>
            <a:xfrm>
              <a:off x="3588208" y="4655611"/>
              <a:ext cx="93423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173B7"/>
                </a:gs>
                <a:gs pos="69000">
                  <a:srgbClr val="92BEC8"/>
                </a:gs>
                <a:gs pos="34000">
                  <a:srgbClr val="77A5C2"/>
                </a:gs>
                <a:gs pos="100000">
                  <a:srgbClr val="ADD6C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7750740" y="4655611"/>
              <a:ext cx="88628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4173B7"/>
                </a:gs>
                <a:gs pos="33000">
                  <a:srgbClr val="92BEC8"/>
                </a:gs>
                <a:gs pos="67000">
                  <a:srgbClr val="77A5C2"/>
                </a:gs>
                <a:gs pos="0">
                  <a:srgbClr val="ADD6C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44449" y="2579556"/>
            <a:ext cx="5681508" cy="44285"/>
            <a:chOff x="4079080" y="4494378"/>
            <a:chExt cx="4855107" cy="45719"/>
          </a:xfrm>
        </p:grpSpPr>
        <p:sp>
          <p:nvSpPr>
            <p:cNvPr id="12" name="矩形: 圆角 11"/>
            <p:cNvSpPr/>
            <p:nvPr/>
          </p:nvSpPr>
          <p:spPr>
            <a:xfrm>
              <a:off x="6917268" y="4494378"/>
              <a:ext cx="2016919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173B7"/>
                </a:gs>
                <a:gs pos="69000">
                  <a:srgbClr val="92BEC8"/>
                </a:gs>
                <a:gs pos="34000">
                  <a:srgbClr val="77A5C2"/>
                </a:gs>
                <a:gs pos="100000">
                  <a:srgbClr val="ADD6C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4079080" y="4494378"/>
              <a:ext cx="2016919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4173B7"/>
                </a:gs>
                <a:gs pos="33000">
                  <a:srgbClr val="92BEC8"/>
                </a:gs>
                <a:gs pos="67000">
                  <a:srgbClr val="77A5C2"/>
                </a:gs>
                <a:gs pos="0">
                  <a:srgbClr val="ADD6CD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4643850" y="4356087"/>
            <a:ext cx="3090380" cy="328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solidFill>
                  <a:srgbClr val="6D6E9E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4400" dirty="0">
              <a:solidFill>
                <a:srgbClr val="6D6E9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72330" y="2683510"/>
            <a:ext cx="6953885" cy="14643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 defTabSz="1216025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rgbClr val="6D6E9E"/>
                </a:solidFill>
                <a:cs typeface="+mn-ea"/>
                <a:sym typeface="+mn-lt"/>
              </a:rPr>
              <a:t>本游戏的核心玩法为</a:t>
            </a:r>
            <a:endParaRPr lang="zh-CN" altLang="en-US" sz="2800" dirty="0">
              <a:solidFill>
                <a:srgbClr val="6D6E9E"/>
              </a:solidFill>
              <a:cs typeface="+mn-ea"/>
              <a:sym typeface="+mn-lt"/>
            </a:endParaRPr>
          </a:p>
          <a:p>
            <a:pPr algn="l" defTabSz="1216025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6D6E9E"/>
                </a:solidFill>
                <a:cs typeface="+mn-ea"/>
                <a:sym typeface="+mn-lt"/>
              </a:rPr>
              <a:t>点击类文字冒险+开放世界探索</a:t>
            </a:r>
            <a:r>
              <a:rPr lang="en-US" altLang="zh-CN" sz="2800" b="1" dirty="0">
                <a:solidFill>
                  <a:srgbClr val="6D6E9E"/>
                </a:solidFill>
                <a:cs typeface="+mn-ea"/>
                <a:sym typeface="+mn-lt"/>
              </a:rPr>
              <a:t>+</a:t>
            </a:r>
            <a:r>
              <a:rPr lang="zh-CN" altLang="en-US" sz="2800" b="1" dirty="0">
                <a:solidFill>
                  <a:srgbClr val="6D6E9E"/>
                </a:solidFill>
                <a:cs typeface="+mn-ea"/>
                <a:sym typeface="+mn-lt"/>
              </a:rPr>
              <a:t>经营模式</a:t>
            </a:r>
            <a:endParaRPr lang="zh-CN" altLang="en-US" sz="2800" b="1" dirty="0">
              <a:solidFill>
                <a:srgbClr val="6D6E9E"/>
              </a:solidFill>
              <a:cs typeface="+mn-ea"/>
              <a:sym typeface="+mn-lt"/>
            </a:endParaRPr>
          </a:p>
          <a:p>
            <a:pPr algn="l" defTabSz="1216025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6D6E9E"/>
                </a:solidFill>
                <a:cs typeface="+mn-ea"/>
                <a:sym typeface="+mn-lt"/>
              </a:rPr>
              <a:t>pc平台，</a:t>
            </a:r>
            <a:r>
              <a:rPr lang="zh-CN" altLang="en-US" sz="2800" dirty="0">
                <a:solidFill>
                  <a:srgbClr val="6D6E9E"/>
                </a:solidFill>
                <a:cs typeface="+mn-ea"/>
                <a:sym typeface="+mn-lt"/>
              </a:rPr>
              <a:t>主要利用</a:t>
            </a:r>
            <a:r>
              <a:rPr lang="zh-CN" altLang="en-US" sz="2800" b="1" dirty="0">
                <a:solidFill>
                  <a:srgbClr val="6D6E9E"/>
                </a:solidFill>
                <a:cs typeface="+mn-ea"/>
                <a:sym typeface="+mn-lt"/>
              </a:rPr>
              <a:t>键鼠</a:t>
            </a:r>
            <a:r>
              <a:rPr lang="zh-CN" altLang="en-US" sz="2800" dirty="0">
                <a:solidFill>
                  <a:srgbClr val="6D6E9E"/>
                </a:solidFill>
                <a:cs typeface="+mn-ea"/>
                <a:sym typeface="+mn-lt"/>
              </a:rPr>
              <a:t>操作</a:t>
            </a:r>
            <a:endParaRPr lang="zh-CN" altLang="en-US" sz="2800" dirty="0">
              <a:solidFill>
                <a:srgbClr val="6D6E9E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75690" y="2474595"/>
            <a:ext cx="3162300" cy="1920240"/>
            <a:chOff x="694944" y="2269892"/>
            <a:chExt cx="5056632" cy="3084059"/>
          </a:xfrm>
        </p:grpSpPr>
        <p:pic>
          <p:nvPicPr>
            <p:cNvPr id="15" name="Picture 6" descr="Laptop Mask 1.png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94944" y="2269892"/>
              <a:ext cx="5056632" cy="308405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297781" y="2441993"/>
              <a:ext cx="3843386" cy="2451476"/>
            </a:xfrm>
            <a:prstGeom prst="rect">
              <a:avLst/>
            </a:prstGeom>
          </p:spPr>
        </p:pic>
      </p:grpSp>
      <p:sp>
        <p:nvSpPr>
          <p:cNvPr id="2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01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核心概念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-1"/>
            <a:ext cx="12192001" cy="687338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58" y="1269393"/>
            <a:ext cx="3135801" cy="433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标题 1"/>
          <p:cNvSpPr txBox="1"/>
          <p:nvPr/>
        </p:nvSpPr>
        <p:spPr>
          <a:xfrm>
            <a:off x="4985543" y="2471846"/>
            <a:ext cx="2338969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3000">
                <a:blipFill>
                  <a:blip r:embed="rId3"/>
                  <a:stretch>
                    <a:fillRect/>
                  </a:stretch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熊孩子体" panose="02000500000000000000" pitchFamily="2" charset="-128"/>
                <a:ea typeface="熊孩子体" panose="02000500000000000000" pitchFamily="2" charset="-128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lang="en-US" altLang="zh-CN" dirty="0">
              <a:solidFill>
                <a:schemeClr val="tx2">
                  <a:lumMod val="7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216394" y="3797748"/>
            <a:ext cx="4428310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8000">
                <a:blipFill>
                  <a:blip r:embed="rId3"/>
                  <a:stretch>
                    <a:fillRect/>
                  </a:stretch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熊孩子体" panose="02000500000000000000" pitchFamily="2" charset="-128"/>
                <a:ea typeface="熊孩子体" panose="02000500000000000000" pitchFamily="2" charset="-128"/>
                <a:cs typeface="+mj-cs"/>
              </a:defRPr>
            </a:lvl1pPr>
          </a:lstStyle>
          <a:p>
            <a:r>
              <a:rPr lang="zh-CN" altLang="en-US" b="1" dirty="0">
                <a:ln w="28575">
                  <a:solidFill>
                    <a:srgbClr val="FFD5D9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故事梗概</a:t>
            </a:r>
            <a:endParaRPr lang="zh-CN" altLang="en-US" b="1" dirty="0">
              <a:ln w="28575">
                <a:solidFill>
                  <a:srgbClr val="FFD5D9"/>
                </a:solidFill>
              </a:ln>
              <a:solidFill>
                <a:schemeClr val="tx2">
                  <a:lumMod val="7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35" name="矩形: 圆角 34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 descr="upload_post_object_v2_6660530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7" y="938893"/>
            <a:ext cx="6177643" cy="4953000"/>
          </a:xfrm>
          <a:prstGeom prst="rect">
            <a:avLst/>
          </a:prstGeom>
        </p:spPr>
      </p:pic>
      <p:sp>
        <p:nvSpPr>
          <p:cNvPr id="37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02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故事梗概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055688" y="1657350"/>
            <a:ext cx="7366000" cy="4413250"/>
          </a:xfrm>
          <a:prstGeom prst="rect">
            <a:avLst/>
          </a:prstGeom>
          <a:solidFill>
            <a:srgbClr val="FFFFFF">
              <a:alpha val="89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56005" y="1370965"/>
            <a:ext cx="6842125" cy="2095500"/>
            <a:chOff x="355970" y="2208845"/>
            <a:chExt cx="3594011" cy="1168535"/>
          </a:xfrm>
        </p:grpSpPr>
        <p:sp>
          <p:nvSpPr>
            <p:cNvPr id="14" name="文本框 45"/>
            <p:cNvSpPr txBox="1">
              <a:spLocks noChangeArrowheads="1"/>
            </p:cNvSpPr>
            <p:nvPr/>
          </p:nvSpPr>
          <p:spPr bwMode="auto">
            <a:xfrm>
              <a:off x="359433" y="2208845"/>
              <a:ext cx="2880695" cy="256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故事背景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D6E9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文本框 49"/>
            <p:cNvSpPr txBox="1">
              <a:spLocks noChangeArrowheads="1"/>
            </p:cNvSpPr>
            <p:nvPr/>
          </p:nvSpPr>
          <p:spPr bwMode="auto">
            <a:xfrm>
              <a:off x="355970" y="2468049"/>
              <a:ext cx="3594011" cy="909331"/>
            </a:xfrm>
            <a:prstGeom prst="rect">
              <a:avLst/>
            </a:prstGeom>
            <a:noFill/>
            <a:ln w="47625" cmpd="sng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l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时间位于千禧年</a:t>
              </a:r>
              <a:endParaRPr lang="zh-CN" altLang="en-US" sz="2000" noProof="0" dirty="0">
                <a:ln>
                  <a:noFill/>
                </a:ln>
                <a:solidFill>
                  <a:srgbClr val="6D6E9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lvl="0" algn="l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为了寻找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多年未见的</a:t>
              </a:r>
              <a:r>
                <a:rPr lang="zh-CN" altLang="en-US" sz="2000" b="1" i="1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青梅竹马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的踪影，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我们的主角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来到了澳门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进行探索，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但没想到第一天就被偷了钱包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。</a:t>
              </a:r>
              <a:endParaRPr lang="zh-CN" altLang="en-US" sz="2000" noProof="0" dirty="0">
                <a:ln>
                  <a:noFill/>
                </a:ln>
                <a:solidFill>
                  <a:srgbClr val="6D6E9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lvl="0" algn="l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玩家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要在签证到期的30天内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，帮助主角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在澳门生存下去，同时完成他的目标。</a:t>
              </a:r>
              <a:endParaRPr lang="en-US" altLang="zh-CN" sz="2000" noProof="0" dirty="0">
                <a:ln>
                  <a:noFill/>
                </a:ln>
                <a:solidFill>
                  <a:srgbClr val="6D6E9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62291" y="3878579"/>
            <a:ext cx="6251639" cy="2013800"/>
            <a:chOff x="359433" y="2208845"/>
            <a:chExt cx="3443640" cy="1119921"/>
          </a:xfrm>
        </p:grpSpPr>
        <p:sp>
          <p:nvSpPr>
            <p:cNvPr id="6" name="文本框 45"/>
            <p:cNvSpPr txBox="1">
              <a:spLocks noChangeArrowheads="1"/>
            </p:cNvSpPr>
            <p:nvPr/>
          </p:nvSpPr>
          <p:spPr bwMode="auto">
            <a:xfrm>
              <a:off x="359433" y="2208845"/>
              <a:ext cx="2880695" cy="25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角色介绍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D6E9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文本框 49"/>
            <p:cNvSpPr txBox="1">
              <a:spLocks noChangeArrowheads="1"/>
            </p:cNvSpPr>
            <p:nvPr/>
          </p:nvSpPr>
          <p:spPr bwMode="auto">
            <a:xfrm>
              <a:off x="359468" y="2464990"/>
              <a:ext cx="3443605" cy="86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l" fontAlgn="auto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sz="2000" b="1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周潘生 </a:t>
              </a:r>
              <a:r>
                <a:rPr lang="zh-CN" altLang="en-US" sz="2000" b="1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（</a:t>
              </a:r>
              <a:r>
                <a:rPr lang="en-US" altLang="zh-CN" sz="2000" b="1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Chao Poon Sang</a:t>
              </a:r>
              <a:r>
                <a:rPr lang="zh-CN" altLang="en-US" sz="2000" b="1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  <a:endParaRPr lang="zh-CN" sz="2000" b="1" noProof="0" dirty="0">
                <a:ln>
                  <a:noFill/>
                </a:ln>
                <a:solidFill>
                  <a:srgbClr val="6D6E9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lvl="0" algn="l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18岁的青年，刚刚在家乡结束大学入学考试，在漫长的暑假中来到了澳门。个性沉着稳重，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6D6E9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但也有为了找人独身前往陌生城市的冒险精神。</a:t>
              </a:r>
              <a:endParaRPr sz="2000" noProof="0" dirty="0">
                <a:ln>
                  <a:noFill/>
                </a:ln>
                <a:solidFill>
                  <a:srgbClr val="6D6E9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96" name="图形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763272">
            <a:off x="9503553" y="3929938"/>
            <a:ext cx="973201" cy="1617842"/>
          </a:xfrm>
          <a:prstGeom prst="rect">
            <a:avLst/>
          </a:prstGeom>
        </p:spPr>
      </p:pic>
      <p:pic>
        <p:nvPicPr>
          <p:cNvPr id="197" name="图形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282579">
            <a:off x="10263788" y="4378648"/>
            <a:ext cx="1010633" cy="1742612"/>
          </a:xfrm>
          <a:prstGeom prst="rect">
            <a:avLst/>
          </a:prstGeom>
        </p:spPr>
      </p:pic>
      <p:pic>
        <p:nvPicPr>
          <p:cNvPr id="198" name="图形 1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18164689">
            <a:off x="9438969" y="4848543"/>
            <a:ext cx="1147879" cy="1846588"/>
          </a:xfrm>
          <a:prstGeom prst="rect">
            <a:avLst/>
          </a:prstGeom>
        </p:spPr>
      </p:pic>
      <p:pic>
        <p:nvPicPr>
          <p:cNvPr id="199" name="图形 1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rot="332717">
            <a:off x="10755012" y="4522130"/>
            <a:ext cx="969043" cy="1555459"/>
          </a:xfrm>
          <a:prstGeom prst="rect">
            <a:avLst/>
          </a:prstGeom>
        </p:spPr>
      </p:pic>
      <p:pic>
        <p:nvPicPr>
          <p:cNvPr id="200" name="图形 20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rot="1485084">
            <a:off x="10288693" y="4985360"/>
            <a:ext cx="1293443" cy="1601208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02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故事梗概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891540" y="1770380"/>
            <a:ext cx="829500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6D6E9E"/>
                </a:solidFill>
              </a:rPr>
              <a:t>角色需要解决的问题：</a:t>
            </a:r>
            <a:endParaRPr lang="zh-CN" altLang="en-US" sz="2800" b="1">
              <a:solidFill>
                <a:srgbClr val="6D6E9E"/>
              </a:solidFill>
            </a:endParaRPr>
          </a:p>
          <a:p>
            <a:endParaRPr lang="zh-CN" altLang="en-US" sz="2800" b="1">
              <a:solidFill>
                <a:srgbClr val="6D6E9E"/>
              </a:solidFill>
            </a:endParaRPr>
          </a:p>
          <a:p>
            <a:r>
              <a:rPr lang="zh-CN" altLang="en-US" sz="2400">
                <a:solidFill>
                  <a:srgbClr val="6D6E9E"/>
                </a:solidFill>
              </a:rPr>
              <a:t>·在物价高昂的澳门，要如何赚取足够的金钱生活下去？</a:t>
            </a:r>
            <a:endParaRPr lang="zh-CN" altLang="en-US" sz="2400">
              <a:solidFill>
                <a:srgbClr val="6D6E9E"/>
              </a:solidFill>
            </a:endParaRPr>
          </a:p>
          <a:p>
            <a:endParaRPr lang="zh-CN" altLang="en-US" sz="2400">
              <a:solidFill>
                <a:srgbClr val="6D6E9E"/>
              </a:solidFill>
            </a:endParaRPr>
          </a:p>
          <a:p>
            <a:r>
              <a:rPr lang="zh-CN" altLang="en-US" sz="2400">
                <a:solidFill>
                  <a:srgbClr val="6D6E9E"/>
                </a:solidFill>
              </a:rPr>
              <a:t>·澳门人口稠密，该如何找到重要之人？</a:t>
            </a:r>
            <a:endParaRPr lang="zh-CN" altLang="en-US" sz="2400">
              <a:solidFill>
                <a:srgbClr val="6D6E9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4" name="矩形: 圆角 3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510440" y="690815"/>
            <a:ext cx="2024380" cy="19710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标题 1"/>
          <p:cNvSpPr txBox="1"/>
          <p:nvPr/>
        </p:nvSpPr>
        <p:spPr>
          <a:xfrm>
            <a:off x="740410" y="590912"/>
            <a:ext cx="3811493" cy="779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F4CF69"/>
                </a:solidFill>
                <a:effectLst/>
                <a:cs typeface="+mn-ea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02 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sym typeface="+mn-lt"/>
              </a:rPr>
              <a:t>故事梗概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sym typeface="+mn-lt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891540" y="1770380"/>
            <a:ext cx="829500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6D6E9E"/>
                </a:solidFill>
              </a:rPr>
              <a:t>游戏中的反派们：</a:t>
            </a:r>
            <a:endParaRPr lang="zh-CN" altLang="en-US" sz="2800" b="1">
              <a:solidFill>
                <a:srgbClr val="6D6E9E"/>
              </a:solidFill>
            </a:endParaRPr>
          </a:p>
          <a:p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·减少主角存款的角色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（系统）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主角的</a:t>
            </a:r>
            <a:r>
              <a:rPr 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房东</a:t>
            </a:r>
            <a:r>
              <a:rPr 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、卖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道具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店员</a:t>
            </a:r>
            <a:r>
              <a:rPr 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·阻碍主角找人的角色：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重要之人工作地方的</a:t>
            </a:r>
            <a:r>
              <a:rPr 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保安</a:t>
            </a:r>
            <a:r>
              <a:rPr 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zh-CN" altLang="en-US" sz="2400" b="0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2800" b="1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胜利条件：</a:t>
            </a:r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2800" b="1" u="none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在游戏内</a:t>
            </a:r>
            <a:r>
              <a:rPr lang="en-US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</a:t>
            </a:r>
            <a:r>
              <a:rPr lang="zh-CN" sz="2400" b="0" u="none">
                <a:solidFill>
                  <a:srgbClr val="6D6E9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天顺利生活下去，且让主角成功找到重要之人。</a:t>
            </a:r>
            <a:endParaRPr lang="zh-CN" altLang="en-US" sz="2400">
              <a:solidFill>
                <a:srgbClr val="6D6E9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" y="-1"/>
            <a:ext cx="12192001" cy="687338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48909" y="366486"/>
            <a:ext cx="11509262" cy="6135914"/>
            <a:chOff x="348909" y="366486"/>
            <a:chExt cx="11509262" cy="6135914"/>
          </a:xfrm>
        </p:grpSpPr>
        <p:sp>
          <p:nvSpPr>
            <p:cNvPr id="6" name="矩形: 圆角 5"/>
            <p:cNvSpPr/>
            <p:nvPr/>
          </p:nvSpPr>
          <p:spPr>
            <a:xfrm>
              <a:off x="348909" y="366486"/>
              <a:ext cx="11509262" cy="6135914"/>
            </a:xfrm>
            <a:prstGeom prst="roundRect">
              <a:avLst>
                <a:gd name="adj" fmla="val 38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09600" y="591455"/>
              <a:ext cx="11016344" cy="5649687"/>
            </a:xfrm>
            <a:prstGeom prst="roundRect">
              <a:avLst>
                <a:gd name="adj" fmla="val 3800"/>
              </a:avLst>
            </a:prstGeom>
            <a:noFill/>
            <a:ln w="28575">
              <a:gradFill>
                <a:gsLst>
                  <a:gs pos="0">
                    <a:srgbClr val="4173B7"/>
                  </a:gs>
                  <a:gs pos="100000">
                    <a:srgbClr val="ADD6CD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4985543" y="2471846"/>
            <a:ext cx="2338969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000" dirty="0">
                <a:ln w="19050">
                  <a:noFill/>
                </a:ln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en-US" altLang="zh-CN" sz="13000" dirty="0">
              <a:ln w="19050">
                <a:noFill/>
              </a:ln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216394" y="3797748"/>
            <a:ext cx="4428310" cy="111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b="1" dirty="0">
                <a:ln w="28575" cap="sq" cmpd="sng">
                  <a:solidFill>
                    <a:srgbClr val="F4CF69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游戏类型</a:t>
            </a:r>
            <a:endParaRPr lang="zh-CN" altLang="en-US" sz="8000" b="1" dirty="0">
              <a:ln w="28575" cap="sq" cmpd="sng">
                <a:solidFill>
                  <a:srgbClr val="F4CF69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58" y="1239533"/>
            <a:ext cx="3135801" cy="4385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hnyzjb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2557</Words>
  <Application>WPS 演示</Application>
  <PresentationFormat>自定义</PresentationFormat>
  <Paragraphs>306</Paragraphs>
  <Slides>31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方正正黑简体</vt:lpstr>
      <vt:lpstr>黑体</vt:lpstr>
      <vt:lpstr>Agency FB</vt:lpstr>
      <vt:lpstr>微软雅黑</vt:lpstr>
      <vt:lpstr>熊孩子体</vt:lpstr>
      <vt:lpstr>Yu Gothic UI</vt:lpstr>
      <vt:lpstr>Calibri</vt:lpstr>
      <vt:lpstr>Arial Unicode MS</vt:lpstr>
      <vt:lpstr>等线</vt:lpstr>
      <vt:lpstr>Gill Sans</vt:lpstr>
      <vt:lpstr>Gill Sans MT</vt:lpstr>
      <vt:lpstr>第一PPT，www.1ppt.com​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校园艺术节</dc:title>
  <dc:creator>第一PPT</dc:creator>
  <cp:keywords>www.1ppt.com</cp:keywords>
  <dc:description>www.1ppt.com</dc:description>
  <cp:lastModifiedBy>恩</cp:lastModifiedBy>
  <cp:revision>3</cp:revision>
  <dcterms:created xsi:type="dcterms:W3CDTF">2021-10-08T06:07:00Z</dcterms:created>
  <dcterms:modified xsi:type="dcterms:W3CDTF">2021-10-12T07:10:02Z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